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64" r:id="rId5"/>
    <p:sldId id="379" r:id="rId6"/>
    <p:sldId id="292" r:id="rId7"/>
    <p:sldId id="293" r:id="rId8"/>
    <p:sldId id="384" r:id="rId9"/>
    <p:sldId id="294" r:id="rId10"/>
    <p:sldId id="391" r:id="rId11"/>
    <p:sldId id="295" r:id="rId12"/>
    <p:sldId id="296" r:id="rId13"/>
    <p:sldId id="298" r:id="rId14"/>
    <p:sldId id="297" r:id="rId15"/>
    <p:sldId id="276" r:id="rId16"/>
    <p:sldId id="388" r:id="rId17"/>
    <p:sldId id="274" r:id="rId18"/>
    <p:sldId id="299" r:id="rId19"/>
    <p:sldId id="275" r:id="rId20"/>
    <p:sldId id="300" r:id="rId21"/>
    <p:sldId id="301" r:id="rId22"/>
    <p:sldId id="303" r:id="rId23"/>
    <p:sldId id="278" r:id="rId24"/>
    <p:sldId id="305" r:id="rId25"/>
    <p:sldId id="306" r:id="rId26"/>
    <p:sldId id="307" r:id="rId27"/>
    <p:sldId id="308" r:id="rId28"/>
    <p:sldId id="309" r:id="rId29"/>
    <p:sldId id="310" r:id="rId30"/>
    <p:sldId id="311" r:id="rId31"/>
    <p:sldId id="312" r:id="rId32"/>
    <p:sldId id="313" r:id="rId33"/>
    <p:sldId id="314" r:id="rId34"/>
    <p:sldId id="315" r:id="rId35"/>
    <p:sldId id="392" r:id="rId36"/>
    <p:sldId id="317" r:id="rId37"/>
    <p:sldId id="319" r:id="rId38"/>
    <p:sldId id="383" r:id="rId39"/>
    <p:sldId id="320" r:id="rId40"/>
    <p:sldId id="323" r:id="rId41"/>
    <p:sldId id="322" r:id="rId42"/>
    <p:sldId id="324" r:id="rId43"/>
    <p:sldId id="329" r:id="rId44"/>
    <p:sldId id="328" r:id="rId45"/>
    <p:sldId id="330" r:id="rId46"/>
    <p:sldId id="331" r:id="rId47"/>
    <p:sldId id="382" r:id="rId48"/>
    <p:sldId id="327" r:id="rId49"/>
    <p:sldId id="332" r:id="rId50"/>
    <p:sldId id="333" r:id="rId51"/>
    <p:sldId id="334" r:id="rId52"/>
    <p:sldId id="335" r:id="rId53"/>
    <p:sldId id="336" r:id="rId54"/>
    <p:sldId id="337" r:id="rId55"/>
    <p:sldId id="338" r:id="rId56"/>
    <p:sldId id="387" r:id="rId57"/>
    <p:sldId id="339" r:id="rId58"/>
    <p:sldId id="356" r:id="rId59"/>
    <p:sldId id="357" r:id="rId60"/>
    <p:sldId id="358" r:id="rId61"/>
    <p:sldId id="359" r:id="rId62"/>
    <p:sldId id="360" r:id="rId63"/>
    <p:sldId id="361" r:id="rId64"/>
    <p:sldId id="362" r:id="rId65"/>
    <p:sldId id="363" r:id="rId66"/>
    <p:sldId id="364" r:id="rId67"/>
    <p:sldId id="365" r:id="rId68"/>
    <p:sldId id="366" r:id="rId69"/>
    <p:sldId id="367" r:id="rId70"/>
    <p:sldId id="370" r:id="rId71"/>
    <p:sldId id="371" r:id="rId72"/>
    <p:sldId id="372" r:id="rId73"/>
    <p:sldId id="373" r:id="rId74"/>
    <p:sldId id="374" r:id="rId75"/>
    <p:sldId id="375" r:id="rId76"/>
    <p:sldId id="376" r:id="rId77"/>
    <p:sldId id="377" r:id="rId78"/>
    <p:sldId id="378" r:id="rId79"/>
    <p:sldId id="381" r:id="rId80"/>
    <p:sldId id="340" r:id="rId81"/>
    <p:sldId id="341" r:id="rId82"/>
    <p:sldId id="342" r:id="rId83"/>
    <p:sldId id="343" r:id="rId84"/>
    <p:sldId id="344" r:id="rId85"/>
    <p:sldId id="345" r:id="rId86"/>
    <p:sldId id="347" r:id="rId87"/>
    <p:sldId id="393" r:id="rId88"/>
    <p:sldId id="349" r:id="rId89"/>
    <p:sldId id="350" r:id="rId90"/>
    <p:sldId id="351" r:id="rId91"/>
    <p:sldId id="352" r:id="rId92"/>
    <p:sldId id="380" r:id="rId93"/>
    <p:sldId id="353" r:id="rId94"/>
    <p:sldId id="279" r:id="rId95"/>
    <p:sldId id="261" r:id="rId96"/>
  </p:sldIdLst>
  <p:sldSz cx="12192000" cy="6858000"/>
  <p:notesSz cx="6799263" cy="9929813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ен стил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422" autoAdjust="0"/>
    <p:restoredTop sz="94660"/>
  </p:normalViewPr>
  <p:slideViewPr>
    <p:cSldViewPr snapToGrid="0">
      <p:cViewPr>
        <p:scale>
          <a:sx n="77" d="100"/>
          <a:sy n="77" d="100"/>
        </p:scale>
        <p:origin x="342" y="7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5E9538-B79A-499E-869E-FDAC1E45F0A4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366B5490-6FEC-46AB-86F1-5335C66144A9}">
      <dgm:prSet/>
      <dgm:spPr/>
      <dgm:t>
        <a:bodyPr/>
        <a:lstStyle/>
        <a:p>
          <a:r>
            <a:rPr lang="bg-BG" dirty="0"/>
            <a:t>Заседанията на СИК са законни, ако на тях присъстват повече от половината от състава им.</a:t>
          </a:r>
          <a:endParaRPr lang="en-US" dirty="0"/>
        </a:p>
      </dgm:t>
    </dgm:pt>
    <dgm:pt modelId="{FA58A43C-721A-4EF1-BD37-F3DC72B73B5A}" type="parTrans" cxnId="{B80610C8-7936-455E-82CB-41677212D906}">
      <dgm:prSet/>
      <dgm:spPr/>
      <dgm:t>
        <a:bodyPr/>
        <a:lstStyle/>
        <a:p>
          <a:endParaRPr lang="en-US"/>
        </a:p>
      </dgm:t>
    </dgm:pt>
    <dgm:pt modelId="{4D7CEF73-3295-4EA9-B014-7E956DD5B4C8}" type="sibTrans" cxnId="{B80610C8-7936-455E-82CB-41677212D906}">
      <dgm:prSet/>
      <dgm:spPr/>
      <dgm:t>
        <a:bodyPr/>
        <a:lstStyle/>
        <a:p>
          <a:endParaRPr lang="en-US"/>
        </a:p>
      </dgm:t>
    </dgm:pt>
    <dgm:pt modelId="{472ABF99-4056-4168-A2B4-D99B08FA6613}">
      <dgm:prSet/>
      <dgm:spPr/>
      <dgm:t>
        <a:bodyPr/>
        <a:lstStyle/>
        <a:p>
          <a:r>
            <a:rPr lang="ru-RU" dirty="0" err="1"/>
            <a:t>Решенията</a:t>
          </a:r>
          <a:r>
            <a:rPr lang="ru-RU" dirty="0"/>
            <a:t> на </a:t>
          </a:r>
          <a:r>
            <a:rPr lang="ru-RU" dirty="0" err="1"/>
            <a:t>комисията</a:t>
          </a:r>
          <a:r>
            <a:rPr lang="ru-RU" dirty="0"/>
            <a:t> се </a:t>
          </a:r>
          <a:r>
            <a:rPr lang="ru-RU" dirty="0" err="1"/>
            <a:t>вземат</a:t>
          </a:r>
          <a:r>
            <a:rPr lang="ru-RU" dirty="0"/>
            <a:t> с </a:t>
          </a:r>
          <a:r>
            <a:rPr lang="ru-RU" dirty="0" err="1"/>
            <a:t>мнозинство</a:t>
          </a:r>
          <a:r>
            <a:rPr lang="ru-RU" dirty="0"/>
            <a:t> 2/3 от </a:t>
          </a:r>
          <a:r>
            <a:rPr lang="ru-RU" dirty="0" err="1"/>
            <a:t>присъстващите</a:t>
          </a:r>
          <a:r>
            <a:rPr lang="ru-RU" dirty="0"/>
            <a:t> </a:t>
          </a:r>
          <a:r>
            <a:rPr lang="ru-RU" dirty="0" err="1"/>
            <a:t>членове</a:t>
          </a:r>
          <a:r>
            <a:rPr lang="ru-RU" dirty="0"/>
            <a:t>.</a:t>
          </a:r>
          <a:endParaRPr lang="en-US" dirty="0"/>
        </a:p>
      </dgm:t>
    </dgm:pt>
    <dgm:pt modelId="{79B0675B-13EE-4E97-AF35-F0BCD00D2D19}" type="parTrans" cxnId="{5C2E5582-D1FB-40A9-BC00-A2E645C69AA1}">
      <dgm:prSet/>
      <dgm:spPr/>
      <dgm:t>
        <a:bodyPr/>
        <a:lstStyle/>
        <a:p>
          <a:endParaRPr lang="en-US"/>
        </a:p>
      </dgm:t>
    </dgm:pt>
    <dgm:pt modelId="{F13A510F-0A53-4832-9122-3DFAD1592134}" type="sibTrans" cxnId="{5C2E5582-D1FB-40A9-BC00-A2E645C69AA1}">
      <dgm:prSet/>
      <dgm:spPr/>
      <dgm:t>
        <a:bodyPr/>
        <a:lstStyle/>
        <a:p>
          <a:endParaRPr lang="en-US"/>
        </a:p>
      </dgm:t>
    </dgm:pt>
    <dgm:pt modelId="{F0E5BC2F-C5A2-4160-B02D-87EE65E4A554}" type="pres">
      <dgm:prSet presAssocID="{405E9538-B79A-499E-869E-FDAC1E45F0A4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bg-BG"/>
        </a:p>
      </dgm:t>
    </dgm:pt>
    <dgm:pt modelId="{6893A553-843F-451A-8F28-E4A3868434EA}" type="pres">
      <dgm:prSet presAssocID="{366B5490-6FEC-46AB-86F1-5335C66144A9}" presName="thickLine" presStyleLbl="alignNode1" presStyleIdx="0" presStyleCnt="2"/>
      <dgm:spPr/>
    </dgm:pt>
    <dgm:pt modelId="{E11DD924-155B-42FC-A9A0-1EACF9D3BC0E}" type="pres">
      <dgm:prSet presAssocID="{366B5490-6FEC-46AB-86F1-5335C66144A9}" presName="horz1" presStyleCnt="0"/>
      <dgm:spPr/>
    </dgm:pt>
    <dgm:pt modelId="{75634959-2818-4AE2-9735-23627B90A50E}" type="pres">
      <dgm:prSet presAssocID="{366B5490-6FEC-46AB-86F1-5335C66144A9}" presName="tx1" presStyleLbl="revTx" presStyleIdx="0" presStyleCnt="2"/>
      <dgm:spPr/>
      <dgm:t>
        <a:bodyPr/>
        <a:lstStyle/>
        <a:p>
          <a:endParaRPr lang="bg-BG"/>
        </a:p>
      </dgm:t>
    </dgm:pt>
    <dgm:pt modelId="{59D31EC7-F275-48FB-95E3-EE188D5E5533}" type="pres">
      <dgm:prSet presAssocID="{366B5490-6FEC-46AB-86F1-5335C66144A9}" presName="vert1" presStyleCnt="0"/>
      <dgm:spPr/>
    </dgm:pt>
    <dgm:pt modelId="{FFEA3B03-3585-41A0-BABF-998221B9BC4E}" type="pres">
      <dgm:prSet presAssocID="{472ABF99-4056-4168-A2B4-D99B08FA6613}" presName="thickLine" presStyleLbl="alignNode1" presStyleIdx="1" presStyleCnt="2"/>
      <dgm:spPr/>
    </dgm:pt>
    <dgm:pt modelId="{DFD1567E-04F9-4B7C-8D5D-4DD7FD5A0F44}" type="pres">
      <dgm:prSet presAssocID="{472ABF99-4056-4168-A2B4-D99B08FA6613}" presName="horz1" presStyleCnt="0"/>
      <dgm:spPr/>
    </dgm:pt>
    <dgm:pt modelId="{243BF0DA-91AE-4B50-94D8-EC0E8706D5C5}" type="pres">
      <dgm:prSet presAssocID="{472ABF99-4056-4168-A2B4-D99B08FA6613}" presName="tx1" presStyleLbl="revTx" presStyleIdx="1" presStyleCnt="2"/>
      <dgm:spPr/>
      <dgm:t>
        <a:bodyPr/>
        <a:lstStyle/>
        <a:p>
          <a:endParaRPr lang="bg-BG"/>
        </a:p>
      </dgm:t>
    </dgm:pt>
    <dgm:pt modelId="{4377EE56-9A46-48F1-B9BE-6C439D3F2EF1}" type="pres">
      <dgm:prSet presAssocID="{472ABF99-4056-4168-A2B4-D99B08FA6613}" presName="vert1" presStyleCnt="0"/>
      <dgm:spPr/>
    </dgm:pt>
  </dgm:ptLst>
  <dgm:cxnLst>
    <dgm:cxn modelId="{C8E8E5C0-EE11-4E37-B067-479092C25724}" type="presOf" srcId="{366B5490-6FEC-46AB-86F1-5335C66144A9}" destId="{75634959-2818-4AE2-9735-23627B90A50E}" srcOrd="0" destOrd="0" presId="urn:microsoft.com/office/officeart/2008/layout/LinedList"/>
    <dgm:cxn modelId="{04FA1529-58F0-4EBC-844D-C6250FFEBB7A}" type="presOf" srcId="{472ABF99-4056-4168-A2B4-D99B08FA6613}" destId="{243BF0DA-91AE-4B50-94D8-EC0E8706D5C5}" srcOrd="0" destOrd="0" presId="urn:microsoft.com/office/officeart/2008/layout/LinedList"/>
    <dgm:cxn modelId="{B80610C8-7936-455E-82CB-41677212D906}" srcId="{405E9538-B79A-499E-869E-FDAC1E45F0A4}" destId="{366B5490-6FEC-46AB-86F1-5335C66144A9}" srcOrd="0" destOrd="0" parTransId="{FA58A43C-721A-4EF1-BD37-F3DC72B73B5A}" sibTransId="{4D7CEF73-3295-4EA9-B014-7E956DD5B4C8}"/>
    <dgm:cxn modelId="{F79055C8-99AC-4727-ACAB-7C22A8F159C9}" type="presOf" srcId="{405E9538-B79A-499E-869E-FDAC1E45F0A4}" destId="{F0E5BC2F-C5A2-4160-B02D-87EE65E4A554}" srcOrd="0" destOrd="0" presId="urn:microsoft.com/office/officeart/2008/layout/LinedList"/>
    <dgm:cxn modelId="{5C2E5582-D1FB-40A9-BC00-A2E645C69AA1}" srcId="{405E9538-B79A-499E-869E-FDAC1E45F0A4}" destId="{472ABF99-4056-4168-A2B4-D99B08FA6613}" srcOrd="1" destOrd="0" parTransId="{79B0675B-13EE-4E97-AF35-F0BCD00D2D19}" sibTransId="{F13A510F-0A53-4832-9122-3DFAD1592134}"/>
    <dgm:cxn modelId="{93B53D6E-8195-4F78-915E-89E07E596413}" type="presParOf" srcId="{F0E5BC2F-C5A2-4160-B02D-87EE65E4A554}" destId="{6893A553-843F-451A-8F28-E4A3868434EA}" srcOrd="0" destOrd="0" presId="urn:microsoft.com/office/officeart/2008/layout/LinedList"/>
    <dgm:cxn modelId="{FF6DFBDC-7ACF-43DE-A1D7-23BF68CA7327}" type="presParOf" srcId="{F0E5BC2F-C5A2-4160-B02D-87EE65E4A554}" destId="{E11DD924-155B-42FC-A9A0-1EACF9D3BC0E}" srcOrd="1" destOrd="0" presId="urn:microsoft.com/office/officeart/2008/layout/LinedList"/>
    <dgm:cxn modelId="{DE921D18-52A2-4672-BF9B-399650B4B043}" type="presParOf" srcId="{E11DD924-155B-42FC-A9A0-1EACF9D3BC0E}" destId="{75634959-2818-4AE2-9735-23627B90A50E}" srcOrd="0" destOrd="0" presId="urn:microsoft.com/office/officeart/2008/layout/LinedList"/>
    <dgm:cxn modelId="{A9A60B90-013F-4A8B-B83B-B955DC22AF51}" type="presParOf" srcId="{E11DD924-155B-42FC-A9A0-1EACF9D3BC0E}" destId="{59D31EC7-F275-48FB-95E3-EE188D5E5533}" srcOrd="1" destOrd="0" presId="urn:microsoft.com/office/officeart/2008/layout/LinedList"/>
    <dgm:cxn modelId="{677D74F4-987D-42D8-B700-4A6D83C12794}" type="presParOf" srcId="{F0E5BC2F-C5A2-4160-B02D-87EE65E4A554}" destId="{FFEA3B03-3585-41A0-BABF-998221B9BC4E}" srcOrd="2" destOrd="0" presId="urn:microsoft.com/office/officeart/2008/layout/LinedList"/>
    <dgm:cxn modelId="{F17E56C9-5DE1-4A26-95BC-DBD875933120}" type="presParOf" srcId="{F0E5BC2F-C5A2-4160-B02D-87EE65E4A554}" destId="{DFD1567E-04F9-4B7C-8D5D-4DD7FD5A0F44}" srcOrd="3" destOrd="0" presId="urn:microsoft.com/office/officeart/2008/layout/LinedList"/>
    <dgm:cxn modelId="{1F120ED7-D5C8-4D82-8655-4D59D80791CA}" type="presParOf" srcId="{DFD1567E-04F9-4B7C-8D5D-4DD7FD5A0F44}" destId="{243BF0DA-91AE-4B50-94D8-EC0E8706D5C5}" srcOrd="0" destOrd="0" presId="urn:microsoft.com/office/officeart/2008/layout/LinedList"/>
    <dgm:cxn modelId="{2C002570-A6BE-47B3-A226-103790BD5E5C}" type="presParOf" srcId="{DFD1567E-04F9-4B7C-8D5D-4DD7FD5A0F44}" destId="{4377EE56-9A46-48F1-B9BE-6C439D3F2EF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907B9E6-851C-422A-B46E-3951DA229E42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E8D8F4D-1173-4795-8F99-F103327FF2BA}">
      <dgm:prSet/>
      <dgm:spPr/>
      <dgm:t>
        <a:bodyPr/>
        <a:lstStyle/>
        <a:p>
          <a:r>
            <a:rPr lang="ru-RU" dirty="0"/>
            <a:t>След </a:t>
          </a:r>
          <a:r>
            <a:rPr lang="ru-RU" dirty="0" err="1"/>
            <a:t>проверката</a:t>
          </a:r>
          <a:r>
            <a:rPr lang="ru-RU" dirty="0"/>
            <a:t> и </a:t>
          </a:r>
          <a:r>
            <a:rPr lang="ru-RU" dirty="0" err="1"/>
            <a:t>подреждането</a:t>
          </a:r>
          <a:r>
            <a:rPr lang="ru-RU" dirty="0"/>
            <a:t> на </a:t>
          </a:r>
          <a:r>
            <a:rPr lang="ru-RU" dirty="0" err="1"/>
            <a:t>изборното</a:t>
          </a:r>
          <a:r>
            <a:rPr lang="ru-RU" dirty="0"/>
            <a:t> помещение </a:t>
          </a:r>
          <a:r>
            <a:rPr lang="ru-RU" dirty="0" err="1"/>
            <a:t>присъстващите</a:t>
          </a:r>
          <a:r>
            <a:rPr lang="ru-RU" dirty="0"/>
            <a:t> </a:t>
          </a:r>
          <a:r>
            <a:rPr lang="ru-RU" dirty="0" err="1"/>
            <a:t>членове</a:t>
          </a:r>
          <a:r>
            <a:rPr lang="ru-RU" dirty="0"/>
            <a:t> на СИК го </a:t>
          </a:r>
          <a:r>
            <a:rPr lang="ru-RU" dirty="0" err="1"/>
            <a:t>заключват</a:t>
          </a:r>
          <a:r>
            <a:rPr lang="ru-RU" dirty="0"/>
            <a:t> и </a:t>
          </a:r>
          <a:r>
            <a:rPr lang="ru-RU" dirty="0" err="1"/>
            <a:t>запечатват</a:t>
          </a:r>
          <a:r>
            <a:rPr lang="ru-RU" dirty="0"/>
            <a:t> с </a:t>
          </a:r>
          <a:r>
            <a:rPr lang="ru-RU" dirty="0" err="1"/>
            <a:t>хартиена</a:t>
          </a:r>
          <a:r>
            <a:rPr lang="ru-RU" dirty="0"/>
            <a:t> лента (</a:t>
          </a:r>
          <a:r>
            <a:rPr lang="ru-RU" u="sng" dirty="0"/>
            <a:t>подпечатана с </a:t>
          </a:r>
          <a:r>
            <a:rPr lang="ru-RU" u="sng" dirty="0" err="1"/>
            <a:t>печата</a:t>
          </a:r>
          <a:r>
            <a:rPr lang="ru-RU" u="sng" dirty="0"/>
            <a:t> на </a:t>
          </a:r>
          <a:r>
            <a:rPr lang="ru-RU" u="sng" dirty="0" err="1"/>
            <a:t>общината</a:t>
          </a:r>
          <a:r>
            <a:rPr lang="ru-RU" dirty="0"/>
            <a:t>), на </a:t>
          </a:r>
          <a:r>
            <a:rPr lang="ru-RU" dirty="0" err="1"/>
            <a:t>която</a:t>
          </a:r>
          <a:r>
            <a:rPr lang="ru-RU" dirty="0"/>
            <a:t> се </a:t>
          </a:r>
          <a:r>
            <a:rPr lang="ru-RU" dirty="0" err="1"/>
            <a:t>подписват</a:t>
          </a:r>
          <a:r>
            <a:rPr lang="ru-RU" dirty="0"/>
            <a:t>. </a:t>
          </a:r>
          <a:endParaRPr lang="en-US" dirty="0"/>
        </a:p>
      </dgm:t>
    </dgm:pt>
    <dgm:pt modelId="{C7EE09E9-842F-4F7C-BD77-8929686EFD5D}" type="parTrans" cxnId="{C01E747A-AC84-4AA8-BC2B-9D5EDBE4066B}">
      <dgm:prSet/>
      <dgm:spPr/>
      <dgm:t>
        <a:bodyPr/>
        <a:lstStyle/>
        <a:p>
          <a:endParaRPr lang="en-US"/>
        </a:p>
      </dgm:t>
    </dgm:pt>
    <dgm:pt modelId="{5E3F1B6D-9E82-41B4-B1D7-AEF41C5BDEB5}" type="sibTrans" cxnId="{C01E747A-AC84-4AA8-BC2B-9D5EDBE4066B}">
      <dgm:prSet/>
      <dgm:spPr/>
      <dgm:t>
        <a:bodyPr/>
        <a:lstStyle/>
        <a:p>
          <a:endParaRPr lang="en-US"/>
        </a:p>
      </dgm:t>
    </dgm:pt>
    <dgm:pt modelId="{1BD94DF6-1273-4AE3-AE17-AD36DA016136}">
      <dgm:prSet/>
      <dgm:spPr/>
      <dgm:t>
        <a:bodyPr/>
        <a:lstStyle/>
        <a:p>
          <a:r>
            <a:rPr lang="ru-RU" dirty="0"/>
            <a:t>Изборните помещения се </a:t>
          </a:r>
          <a:r>
            <a:rPr lang="ru-RU" dirty="0" err="1"/>
            <a:t>охраняват</a:t>
          </a:r>
          <a:r>
            <a:rPr lang="ru-RU" dirty="0"/>
            <a:t> </a:t>
          </a:r>
          <a:r>
            <a:rPr lang="ru-RU" dirty="0" err="1"/>
            <a:t>отвън</a:t>
          </a:r>
          <a:r>
            <a:rPr lang="ru-RU" dirty="0"/>
            <a:t> от служители на </a:t>
          </a:r>
          <a:r>
            <a:rPr lang="ru-RU" dirty="0" err="1"/>
            <a:t>Министерството</a:t>
          </a:r>
          <a:r>
            <a:rPr lang="ru-RU" dirty="0"/>
            <a:t> на </a:t>
          </a:r>
          <a:r>
            <a:rPr lang="ru-RU" dirty="0" err="1"/>
            <a:t>вътрешните</a:t>
          </a:r>
          <a:r>
            <a:rPr lang="ru-RU" dirty="0"/>
            <a:t> </a:t>
          </a:r>
          <a:r>
            <a:rPr lang="ru-RU" dirty="0" err="1"/>
            <a:t>работи</a:t>
          </a:r>
          <a:r>
            <a:rPr lang="ru-RU" dirty="0"/>
            <a:t>.</a:t>
          </a:r>
          <a:endParaRPr lang="en-US" dirty="0"/>
        </a:p>
      </dgm:t>
    </dgm:pt>
    <dgm:pt modelId="{23F4C10B-D116-4CFE-A13F-163E2D2DA1D3}" type="parTrans" cxnId="{B78E9DF3-C990-47A9-A263-E3628936E11A}">
      <dgm:prSet/>
      <dgm:spPr/>
      <dgm:t>
        <a:bodyPr/>
        <a:lstStyle/>
        <a:p>
          <a:endParaRPr lang="en-US"/>
        </a:p>
      </dgm:t>
    </dgm:pt>
    <dgm:pt modelId="{F0711AC8-5B36-4B9D-9B7B-865C27E6DA52}" type="sibTrans" cxnId="{B78E9DF3-C990-47A9-A263-E3628936E11A}">
      <dgm:prSet/>
      <dgm:spPr/>
      <dgm:t>
        <a:bodyPr/>
        <a:lstStyle/>
        <a:p>
          <a:endParaRPr lang="en-US"/>
        </a:p>
      </dgm:t>
    </dgm:pt>
    <dgm:pt modelId="{687D0205-0781-4A40-8F72-07B8F8E8BE69}" type="pres">
      <dgm:prSet presAssocID="{F907B9E6-851C-422A-B46E-3951DA229E4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bg-BG"/>
        </a:p>
      </dgm:t>
    </dgm:pt>
    <dgm:pt modelId="{FAEC4128-2A50-4E54-B547-D62918ADD925}" type="pres">
      <dgm:prSet presAssocID="{6E8D8F4D-1173-4795-8F99-F103327FF2BA}" presName="hierRoot1" presStyleCnt="0"/>
      <dgm:spPr/>
    </dgm:pt>
    <dgm:pt modelId="{5EC6D2D1-A2CC-4AC8-B5CF-85B914641A38}" type="pres">
      <dgm:prSet presAssocID="{6E8D8F4D-1173-4795-8F99-F103327FF2BA}" presName="composite" presStyleCnt="0"/>
      <dgm:spPr/>
    </dgm:pt>
    <dgm:pt modelId="{5968AE7A-9446-4781-BA10-A94852058C02}" type="pres">
      <dgm:prSet presAssocID="{6E8D8F4D-1173-4795-8F99-F103327FF2BA}" presName="background" presStyleLbl="node0" presStyleIdx="0" presStyleCnt="2"/>
      <dgm:spPr/>
    </dgm:pt>
    <dgm:pt modelId="{52E30854-4EF6-4C72-B28F-5D8FDE3E1C2C}" type="pres">
      <dgm:prSet presAssocID="{6E8D8F4D-1173-4795-8F99-F103327FF2BA}" presName="text" presStyleLbl="fgAcc0" presStyleIdx="0" presStyleCnt="2" custScaleX="108365" custScaleY="126199">
        <dgm:presLayoutVars>
          <dgm:chPref val="3"/>
        </dgm:presLayoutVars>
      </dgm:prSet>
      <dgm:spPr/>
      <dgm:t>
        <a:bodyPr/>
        <a:lstStyle/>
        <a:p>
          <a:endParaRPr lang="bg-BG"/>
        </a:p>
      </dgm:t>
    </dgm:pt>
    <dgm:pt modelId="{DD04DD33-9416-4FD8-A92F-9D802BD0F23E}" type="pres">
      <dgm:prSet presAssocID="{6E8D8F4D-1173-4795-8F99-F103327FF2BA}" presName="hierChild2" presStyleCnt="0"/>
      <dgm:spPr/>
    </dgm:pt>
    <dgm:pt modelId="{C265DCA3-F7D8-41DD-85CE-A2DCC209AF87}" type="pres">
      <dgm:prSet presAssocID="{1BD94DF6-1273-4AE3-AE17-AD36DA016136}" presName="hierRoot1" presStyleCnt="0"/>
      <dgm:spPr/>
    </dgm:pt>
    <dgm:pt modelId="{821732F8-FE71-476D-AE6B-E37E7F170573}" type="pres">
      <dgm:prSet presAssocID="{1BD94DF6-1273-4AE3-AE17-AD36DA016136}" presName="composite" presStyleCnt="0"/>
      <dgm:spPr/>
    </dgm:pt>
    <dgm:pt modelId="{E4BBC772-DBB6-447B-B13D-49D1EC2E70F2}" type="pres">
      <dgm:prSet presAssocID="{1BD94DF6-1273-4AE3-AE17-AD36DA016136}" presName="background" presStyleLbl="node0" presStyleIdx="1" presStyleCnt="2"/>
      <dgm:spPr/>
    </dgm:pt>
    <dgm:pt modelId="{061B6D30-C20D-44A1-BB54-4D1C44A43FB0}" type="pres">
      <dgm:prSet presAssocID="{1BD94DF6-1273-4AE3-AE17-AD36DA016136}" presName="text" presStyleLbl="fgAcc0" presStyleIdx="1" presStyleCnt="2" custScaleX="108865" custScaleY="119742">
        <dgm:presLayoutVars>
          <dgm:chPref val="3"/>
        </dgm:presLayoutVars>
      </dgm:prSet>
      <dgm:spPr/>
      <dgm:t>
        <a:bodyPr/>
        <a:lstStyle/>
        <a:p>
          <a:endParaRPr lang="bg-BG"/>
        </a:p>
      </dgm:t>
    </dgm:pt>
    <dgm:pt modelId="{DB854BB9-4B48-4469-84D6-C4686DAC53B5}" type="pres">
      <dgm:prSet presAssocID="{1BD94DF6-1273-4AE3-AE17-AD36DA016136}" presName="hierChild2" presStyleCnt="0"/>
      <dgm:spPr/>
    </dgm:pt>
  </dgm:ptLst>
  <dgm:cxnLst>
    <dgm:cxn modelId="{A3923EBB-0CA1-4869-945B-513B039DB62A}" type="presOf" srcId="{1BD94DF6-1273-4AE3-AE17-AD36DA016136}" destId="{061B6D30-C20D-44A1-BB54-4D1C44A43FB0}" srcOrd="0" destOrd="0" presId="urn:microsoft.com/office/officeart/2005/8/layout/hierarchy1"/>
    <dgm:cxn modelId="{3C5A3494-0220-47E8-9358-988B59E2EEF6}" type="presOf" srcId="{6E8D8F4D-1173-4795-8F99-F103327FF2BA}" destId="{52E30854-4EF6-4C72-B28F-5D8FDE3E1C2C}" srcOrd="0" destOrd="0" presId="urn:microsoft.com/office/officeart/2005/8/layout/hierarchy1"/>
    <dgm:cxn modelId="{BF3E3E4C-694C-4BDC-8FE6-4E84A1AABBCB}" type="presOf" srcId="{F907B9E6-851C-422A-B46E-3951DA229E42}" destId="{687D0205-0781-4A40-8F72-07B8F8E8BE69}" srcOrd="0" destOrd="0" presId="urn:microsoft.com/office/officeart/2005/8/layout/hierarchy1"/>
    <dgm:cxn modelId="{C01E747A-AC84-4AA8-BC2B-9D5EDBE4066B}" srcId="{F907B9E6-851C-422A-B46E-3951DA229E42}" destId="{6E8D8F4D-1173-4795-8F99-F103327FF2BA}" srcOrd="0" destOrd="0" parTransId="{C7EE09E9-842F-4F7C-BD77-8929686EFD5D}" sibTransId="{5E3F1B6D-9E82-41B4-B1D7-AEF41C5BDEB5}"/>
    <dgm:cxn modelId="{B78E9DF3-C990-47A9-A263-E3628936E11A}" srcId="{F907B9E6-851C-422A-B46E-3951DA229E42}" destId="{1BD94DF6-1273-4AE3-AE17-AD36DA016136}" srcOrd="1" destOrd="0" parTransId="{23F4C10B-D116-4CFE-A13F-163E2D2DA1D3}" sibTransId="{F0711AC8-5B36-4B9D-9B7B-865C27E6DA52}"/>
    <dgm:cxn modelId="{C949B4C2-3F58-47F3-8236-FBD87B28E86A}" type="presParOf" srcId="{687D0205-0781-4A40-8F72-07B8F8E8BE69}" destId="{FAEC4128-2A50-4E54-B547-D62918ADD925}" srcOrd="0" destOrd="0" presId="urn:microsoft.com/office/officeart/2005/8/layout/hierarchy1"/>
    <dgm:cxn modelId="{B11FACD8-520C-45E0-9923-260E6EBF4DE9}" type="presParOf" srcId="{FAEC4128-2A50-4E54-B547-D62918ADD925}" destId="{5EC6D2D1-A2CC-4AC8-B5CF-85B914641A38}" srcOrd="0" destOrd="0" presId="urn:microsoft.com/office/officeart/2005/8/layout/hierarchy1"/>
    <dgm:cxn modelId="{A29F7510-D5B5-43DE-B15F-B90C270F7FA8}" type="presParOf" srcId="{5EC6D2D1-A2CC-4AC8-B5CF-85B914641A38}" destId="{5968AE7A-9446-4781-BA10-A94852058C02}" srcOrd="0" destOrd="0" presId="urn:microsoft.com/office/officeart/2005/8/layout/hierarchy1"/>
    <dgm:cxn modelId="{EBE209D6-6E1B-485C-96EC-71C6382E8711}" type="presParOf" srcId="{5EC6D2D1-A2CC-4AC8-B5CF-85B914641A38}" destId="{52E30854-4EF6-4C72-B28F-5D8FDE3E1C2C}" srcOrd="1" destOrd="0" presId="urn:microsoft.com/office/officeart/2005/8/layout/hierarchy1"/>
    <dgm:cxn modelId="{EF55D828-18BB-4F95-B230-E45668E66819}" type="presParOf" srcId="{FAEC4128-2A50-4E54-B547-D62918ADD925}" destId="{DD04DD33-9416-4FD8-A92F-9D802BD0F23E}" srcOrd="1" destOrd="0" presId="urn:microsoft.com/office/officeart/2005/8/layout/hierarchy1"/>
    <dgm:cxn modelId="{A63A5B99-85DB-4766-8204-446FCA4EC6E6}" type="presParOf" srcId="{687D0205-0781-4A40-8F72-07B8F8E8BE69}" destId="{C265DCA3-F7D8-41DD-85CE-A2DCC209AF87}" srcOrd="1" destOrd="0" presId="urn:microsoft.com/office/officeart/2005/8/layout/hierarchy1"/>
    <dgm:cxn modelId="{49CA063F-98D9-451A-AAD0-39286937BDC4}" type="presParOf" srcId="{C265DCA3-F7D8-41DD-85CE-A2DCC209AF87}" destId="{821732F8-FE71-476D-AE6B-E37E7F170573}" srcOrd="0" destOrd="0" presId="urn:microsoft.com/office/officeart/2005/8/layout/hierarchy1"/>
    <dgm:cxn modelId="{3AD3A0B8-F866-445E-8E49-8F6AB5301AF1}" type="presParOf" srcId="{821732F8-FE71-476D-AE6B-E37E7F170573}" destId="{E4BBC772-DBB6-447B-B13D-49D1EC2E70F2}" srcOrd="0" destOrd="0" presId="urn:microsoft.com/office/officeart/2005/8/layout/hierarchy1"/>
    <dgm:cxn modelId="{FB016F02-EEF2-49A4-AC49-57C8584C6269}" type="presParOf" srcId="{821732F8-FE71-476D-AE6B-E37E7F170573}" destId="{061B6D30-C20D-44A1-BB54-4D1C44A43FB0}" srcOrd="1" destOrd="0" presId="urn:microsoft.com/office/officeart/2005/8/layout/hierarchy1"/>
    <dgm:cxn modelId="{D257467B-1EA6-4647-A7A1-A813178B60FE}" type="presParOf" srcId="{C265DCA3-F7D8-41DD-85CE-A2DCC209AF87}" destId="{DB854BB9-4B48-4469-84D6-C4686DAC53B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93A553-843F-451A-8F28-E4A3868434EA}">
      <dsp:nvSpPr>
        <dsp:cNvPr id="0" name=""/>
        <dsp:cNvSpPr/>
      </dsp:nvSpPr>
      <dsp:spPr>
        <a:xfrm>
          <a:off x="0" y="0"/>
          <a:ext cx="400838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634959-2818-4AE2-9735-23627B90A50E}">
      <dsp:nvSpPr>
        <dsp:cNvPr id="0" name=""/>
        <dsp:cNvSpPr/>
      </dsp:nvSpPr>
      <dsp:spPr>
        <a:xfrm>
          <a:off x="0" y="0"/>
          <a:ext cx="4008384" cy="21969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800" kern="1200" dirty="0"/>
            <a:t>Заседанията на СИК са законни, ако на тях присъстват повече от половината от състава им.</a:t>
          </a:r>
          <a:endParaRPr lang="en-US" sz="2800" kern="1200" dirty="0"/>
        </a:p>
      </dsp:txBody>
      <dsp:txXfrm>
        <a:off x="0" y="0"/>
        <a:ext cx="4008384" cy="2196990"/>
      </dsp:txXfrm>
    </dsp:sp>
    <dsp:sp modelId="{FFEA3B03-3585-41A0-BABF-998221B9BC4E}">
      <dsp:nvSpPr>
        <dsp:cNvPr id="0" name=""/>
        <dsp:cNvSpPr/>
      </dsp:nvSpPr>
      <dsp:spPr>
        <a:xfrm>
          <a:off x="0" y="2196990"/>
          <a:ext cx="400838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3BF0DA-91AE-4B50-94D8-EC0E8706D5C5}">
      <dsp:nvSpPr>
        <dsp:cNvPr id="0" name=""/>
        <dsp:cNvSpPr/>
      </dsp:nvSpPr>
      <dsp:spPr>
        <a:xfrm>
          <a:off x="0" y="2196990"/>
          <a:ext cx="4008384" cy="21969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err="1"/>
            <a:t>Решенията</a:t>
          </a:r>
          <a:r>
            <a:rPr lang="ru-RU" sz="2800" kern="1200" dirty="0"/>
            <a:t> на </a:t>
          </a:r>
          <a:r>
            <a:rPr lang="ru-RU" sz="2800" kern="1200" dirty="0" err="1"/>
            <a:t>комисията</a:t>
          </a:r>
          <a:r>
            <a:rPr lang="ru-RU" sz="2800" kern="1200" dirty="0"/>
            <a:t> се </a:t>
          </a:r>
          <a:r>
            <a:rPr lang="ru-RU" sz="2800" kern="1200" dirty="0" err="1"/>
            <a:t>вземат</a:t>
          </a:r>
          <a:r>
            <a:rPr lang="ru-RU" sz="2800" kern="1200" dirty="0"/>
            <a:t> с </a:t>
          </a:r>
          <a:r>
            <a:rPr lang="ru-RU" sz="2800" kern="1200" dirty="0" err="1"/>
            <a:t>мнозинство</a:t>
          </a:r>
          <a:r>
            <a:rPr lang="ru-RU" sz="2800" kern="1200" dirty="0"/>
            <a:t> 2/3 от </a:t>
          </a:r>
          <a:r>
            <a:rPr lang="ru-RU" sz="2800" kern="1200" dirty="0" err="1"/>
            <a:t>присъстващите</a:t>
          </a:r>
          <a:r>
            <a:rPr lang="ru-RU" sz="2800" kern="1200" dirty="0"/>
            <a:t> </a:t>
          </a:r>
          <a:r>
            <a:rPr lang="ru-RU" sz="2800" kern="1200" dirty="0" err="1"/>
            <a:t>членове</a:t>
          </a:r>
          <a:r>
            <a:rPr lang="ru-RU" sz="2800" kern="1200" dirty="0"/>
            <a:t>.</a:t>
          </a:r>
          <a:endParaRPr lang="en-US" sz="2800" kern="1200" dirty="0"/>
        </a:p>
      </dsp:txBody>
      <dsp:txXfrm>
        <a:off x="0" y="2196990"/>
        <a:ext cx="4008384" cy="21969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68AE7A-9446-4781-BA10-A94852058C02}">
      <dsp:nvSpPr>
        <dsp:cNvPr id="0" name=""/>
        <dsp:cNvSpPr/>
      </dsp:nvSpPr>
      <dsp:spPr>
        <a:xfrm>
          <a:off x="557977" y="394"/>
          <a:ext cx="4488309" cy="33191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E30854-4EF6-4C72-B28F-5D8FDE3E1C2C}">
      <dsp:nvSpPr>
        <dsp:cNvPr id="0" name=""/>
        <dsp:cNvSpPr/>
      </dsp:nvSpPr>
      <dsp:spPr>
        <a:xfrm>
          <a:off x="1018182" y="437589"/>
          <a:ext cx="4488309" cy="33191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/>
            <a:t>След </a:t>
          </a:r>
          <a:r>
            <a:rPr lang="ru-RU" sz="2500" kern="1200" dirty="0" err="1"/>
            <a:t>проверката</a:t>
          </a:r>
          <a:r>
            <a:rPr lang="ru-RU" sz="2500" kern="1200" dirty="0"/>
            <a:t> и </a:t>
          </a:r>
          <a:r>
            <a:rPr lang="ru-RU" sz="2500" kern="1200" dirty="0" err="1"/>
            <a:t>подреждането</a:t>
          </a:r>
          <a:r>
            <a:rPr lang="ru-RU" sz="2500" kern="1200" dirty="0"/>
            <a:t> на </a:t>
          </a:r>
          <a:r>
            <a:rPr lang="ru-RU" sz="2500" kern="1200" dirty="0" err="1"/>
            <a:t>изборното</a:t>
          </a:r>
          <a:r>
            <a:rPr lang="ru-RU" sz="2500" kern="1200" dirty="0"/>
            <a:t> помещение </a:t>
          </a:r>
          <a:r>
            <a:rPr lang="ru-RU" sz="2500" kern="1200" dirty="0" err="1"/>
            <a:t>присъстващите</a:t>
          </a:r>
          <a:r>
            <a:rPr lang="ru-RU" sz="2500" kern="1200" dirty="0"/>
            <a:t> </a:t>
          </a:r>
          <a:r>
            <a:rPr lang="ru-RU" sz="2500" kern="1200" dirty="0" err="1"/>
            <a:t>членове</a:t>
          </a:r>
          <a:r>
            <a:rPr lang="ru-RU" sz="2500" kern="1200" dirty="0"/>
            <a:t> на СИК го </a:t>
          </a:r>
          <a:r>
            <a:rPr lang="ru-RU" sz="2500" kern="1200" dirty="0" err="1"/>
            <a:t>заключват</a:t>
          </a:r>
          <a:r>
            <a:rPr lang="ru-RU" sz="2500" kern="1200" dirty="0"/>
            <a:t> и </a:t>
          </a:r>
          <a:r>
            <a:rPr lang="ru-RU" sz="2500" kern="1200" dirty="0" err="1"/>
            <a:t>запечатват</a:t>
          </a:r>
          <a:r>
            <a:rPr lang="ru-RU" sz="2500" kern="1200" dirty="0"/>
            <a:t> с </a:t>
          </a:r>
          <a:r>
            <a:rPr lang="ru-RU" sz="2500" kern="1200" dirty="0" err="1"/>
            <a:t>хартиена</a:t>
          </a:r>
          <a:r>
            <a:rPr lang="ru-RU" sz="2500" kern="1200" dirty="0"/>
            <a:t> лента (</a:t>
          </a:r>
          <a:r>
            <a:rPr lang="ru-RU" sz="2500" u="sng" kern="1200" dirty="0"/>
            <a:t>подпечатана с </a:t>
          </a:r>
          <a:r>
            <a:rPr lang="ru-RU" sz="2500" u="sng" kern="1200" dirty="0" err="1"/>
            <a:t>печата</a:t>
          </a:r>
          <a:r>
            <a:rPr lang="ru-RU" sz="2500" u="sng" kern="1200" dirty="0"/>
            <a:t> на </a:t>
          </a:r>
          <a:r>
            <a:rPr lang="ru-RU" sz="2500" u="sng" kern="1200" dirty="0" err="1"/>
            <a:t>общината</a:t>
          </a:r>
          <a:r>
            <a:rPr lang="ru-RU" sz="2500" kern="1200" dirty="0"/>
            <a:t>), на </a:t>
          </a:r>
          <a:r>
            <a:rPr lang="ru-RU" sz="2500" kern="1200" dirty="0" err="1"/>
            <a:t>която</a:t>
          </a:r>
          <a:r>
            <a:rPr lang="ru-RU" sz="2500" kern="1200" dirty="0"/>
            <a:t> се </a:t>
          </a:r>
          <a:r>
            <a:rPr lang="ru-RU" sz="2500" kern="1200" dirty="0" err="1"/>
            <a:t>подписват</a:t>
          </a:r>
          <a:r>
            <a:rPr lang="ru-RU" sz="2500" kern="1200" dirty="0"/>
            <a:t>. </a:t>
          </a:r>
          <a:endParaRPr lang="en-US" sz="2500" kern="1200" dirty="0"/>
        </a:p>
      </dsp:txBody>
      <dsp:txXfrm>
        <a:off x="1115396" y="534803"/>
        <a:ext cx="4293881" cy="3124695"/>
      </dsp:txXfrm>
    </dsp:sp>
    <dsp:sp modelId="{E4BBC772-DBB6-447B-B13D-49D1EC2E70F2}">
      <dsp:nvSpPr>
        <dsp:cNvPr id="0" name=""/>
        <dsp:cNvSpPr/>
      </dsp:nvSpPr>
      <dsp:spPr>
        <a:xfrm>
          <a:off x="5966696" y="394"/>
          <a:ext cx="4509018" cy="31492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1B6D30-C20D-44A1-BB54-4D1C44A43FB0}">
      <dsp:nvSpPr>
        <dsp:cNvPr id="0" name=""/>
        <dsp:cNvSpPr/>
      </dsp:nvSpPr>
      <dsp:spPr>
        <a:xfrm>
          <a:off x="6426901" y="437589"/>
          <a:ext cx="4509018" cy="31492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/>
            <a:t>Изборните помещения се </a:t>
          </a:r>
          <a:r>
            <a:rPr lang="ru-RU" sz="2500" kern="1200" dirty="0" err="1"/>
            <a:t>охраняват</a:t>
          </a:r>
          <a:r>
            <a:rPr lang="ru-RU" sz="2500" kern="1200" dirty="0"/>
            <a:t> </a:t>
          </a:r>
          <a:r>
            <a:rPr lang="ru-RU" sz="2500" kern="1200" dirty="0" err="1"/>
            <a:t>отвън</a:t>
          </a:r>
          <a:r>
            <a:rPr lang="ru-RU" sz="2500" kern="1200" dirty="0"/>
            <a:t> от служители на </a:t>
          </a:r>
          <a:r>
            <a:rPr lang="ru-RU" sz="2500" kern="1200" dirty="0" err="1"/>
            <a:t>Министерството</a:t>
          </a:r>
          <a:r>
            <a:rPr lang="ru-RU" sz="2500" kern="1200" dirty="0"/>
            <a:t> на </a:t>
          </a:r>
          <a:r>
            <a:rPr lang="ru-RU" sz="2500" kern="1200" dirty="0" err="1"/>
            <a:t>вътрешните</a:t>
          </a:r>
          <a:r>
            <a:rPr lang="ru-RU" sz="2500" kern="1200" dirty="0"/>
            <a:t> </a:t>
          </a:r>
          <a:r>
            <a:rPr lang="ru-RU" sz="2500" kern="1200" dirty="0" err="1"/>
            <a:t>работи</a:t>
          </a:r>
          <a:r>
            <a:rPr lang="ru-RU" sz="2500" kern="1200" dirty="0"/>
            <a:t>.</a:t>
          </a:r>
          <a:endParaRPr lang="en-US" sz="2500" kern="1200" dirty="0"/>
        </a:p>
      </dsp:txBody>
      <dsp:txXfrm>
        <a:off x="6519141" y="529829"/>
        <a:ext cx="4324538" cy="29648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bg-BG" smtClean="0"/>
              <a:t>Щракнете, за да редактирате стила на подзаглавието в образеца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21370-B34B-44FF-ABC3-FDC9FC887D8D}" type="datetimeFigureOut">
              <a:rPr lang="bg-BG" smtClean="0"/>
              <a:t>2.4.2026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5690-38FF-47A2-B373-AF678481E99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30282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21370-B34B-44FF-ABC3-FDC9FC887D8D}" type="datetimeFigureOut">
              <a:rPr lang="bg-BG" smtClean="0"/>
              <a:t>2.4.2026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5690-38FF-47A2-B373-AF678481E99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30915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21370-B34B-44FF-ABC3-FDC9FC887D8D}" type="datetimeFigureOut">
              <a:rPr lang="bg-BG" smtClean="0"/>
              <a:t>2.4.2026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5690-38FF-47A2-B373-AF678481E99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849318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21370-B34B-44FF-ABC3-FDC9FC887D8D}" type="datetimeFigureOut">
              <a:rPr lang="bg-BG" smtClean="0"/>
              <a:t>2.4.2026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5690-38FF-47A2-B373-AF678481E99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991825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21370-B34B-44FF-ABC3-FDC9FC887D8D}" type="datetimeFigureOut">
              <a:rPr lang="bg-BG" smtClean="0"/>
              <a:t>2.4.2026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5690-38FF-47A2-B373-AF678481E99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709083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21370-B34B-44FF-ABC3-FDC9FC887D8D}" type="datetimeFigureOut">
              <a:rPr lang="bg-BG" smtClean="0"/>
              <a:t>2.4.2026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5690-38FF-47A2-B373-AF678481E99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769292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21370-B34B-44FF-ABC3-FDC9FC887D8D}" type="datetimeFigureOut">
              <a:rPr lang="bg-BG" smtClean="0"/>
              <a:t>2.4.2026 г.</a:t>
            </a:fld>
            <a:endParaRPr 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5690-38FF-47A2-B373-AF678481E99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258103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21370-B34B-44FF-ABC3-FDC9FC887D8D}" type="datetimeFigureOut">
              <a:rPr lang="bg-BG" smtClean="0"/>
              <a:t>2.4.2026 г.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5690-38FF-47A2-B373-AF678481E99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246225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21370-B34B-44FF-ABC3-FDC9FC887D8D}" type="datetimeFigureOut">
              <a:rPr lang="bg-BG" smtClean="0"/>
              <a:t>2.4.2026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5690-38FF-47A2-B373-AF678481E99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309785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21370-B34B-44FF-ABC3-FDC9FC887D8D}" type="datetimeFigureOut">
              <a:rPr lang="bg-BG" smtClean="0"/>
              <a:t>2.4.2026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5690-38FF-47A2-B373-AF678481E99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449082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21370-B34B-44FF-ABC3-FDC9FC887D8D}" type="datetimeFigureOut">
              <a:rPr lang="bg-BG" smtClean="0"/>
              <a:t>2.4.2026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5690-38FF-47A2-B373-AF678481E99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219368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521370-B34B-44FF-ABC3-FDC9FC887D8D}" type="datetimeFigureOut">
              <a:rPr lang="bg-BG" smtClean="0"/>
              <a:t>2.4.2026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2B5690-38FF-47A2-B373-AF678481E99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418072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emf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emf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524000" y="5283200"/>
            <a:ext cx="9144000" cy="876300"/>
          </a:xfrm>
        </p:spPr>
        <p:txBody>
          <a:bodyPr>
            <a:noAutofit/>
          </a:bodyPr>
          <a:lstStyle/>
          <a:p>
            <a:r>
              <a:rPr lang="bg-BG" sz="6000" b="1" cap="all" dirty="0" smtClean="0"/>
              <a:t>РИК – Монтана </a:t>
            </a:r>
            <a:endParaRPr lang="bg-BG" sz="6000" b="1" cap="all" dirty="0"/>
          </a:p>
        </p:txBody>
      </p:sp>
      <p:pic>
        <p:nvPicPr>
          <p:cNvPr id="8" name="Картина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444500"/>
            <a:ext cx="7620000" cy="429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60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435100"/>
            <a:ext cx="10515600" cy="4741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919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2475"/>
          </a:xfrm>
        </p:spPr>
        <p:txBody>
          <a:bodyPr>
            <a:normAutofit fontScale="90000"/>
          </a:bodyPr>
          <a:lstStyle/>
          <a:p>
            <a:r>
              <a:rPr lang="bg-BG" sz="3600" b="1" i="1" dirty="0"/>
              <a:t>Извършват се следните действия:</a:t>
            </a:r>
            <a:r>
              <a:rPr lang="bg-BG" i="1" dirty="0"/>
              <a:t/>
            </a:r>
            <a:br>
              <a:rPr lang="bg-BG" i="1" dirty="0"/>
            </a:br>
            <a:endParaRPr lang="bg-BG" i="1" dirty="0"/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92300" y="1295400"/>
            <a:ext cx="731520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91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93775"/>
          </a:xfrm>
        </p:spPr>
        <p:txBody>
          <a:bodyPr>
            <a:normAutofit/>
          </a:bodyPr>
          <a:lstStyle/>
          <a:p>
            <a:r>
              <a:rPr lang="ru-RU" sz="3200" b="1" i="1" dirty="0"/>
              <a:t>Действия по подготовка на </a:t>
            </a:r>
            <a:r>
              <a:rPr lang="ru-RU" sz="3200" b="1" i="1" dirty="0" err="1"/>
              <a:t>изборното</a:t>
            </a:r>
            <a:r>
              <a:rPr lang="ru-RU" sz="3200" b="1" i="1" dirty="0"/>
              <a:t> помещение</a:t>
            </a:r>
            <a:endParaRPr lang="bg-BG" sz="3200" b="1" i="1" dirty="0"/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7100" y="1447800"/>
            <a:ext cx="6782339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75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49500" y="901700"/>
            <a:ext cx="6631389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85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79475"/>
          </a:xfrm>
        </p:spPr>
        <p:txBody>
          <a:bodyPr>
            <a:normAutofit fontScale="90000"/>
          </a:bodyPr>
          <a:lstStyle/>
          <a:p>
            <a:r>
              <a:rPr lang="ru-RU" sz="3200" b="1" i="1" dirty="0"/>
              <a:t>Действия по подготовка на </a:t>
            </a:r>
            <a:r>
              <a:rPr lang="ru-RU" sz="3200" b="1" i="1" dirty="0" err="1"/>
              <a:t>таблото</a:t>
            </a:r>
            <a:r>
              <a:rPr lang="ru-RU" sz="3200" b="1" i="1" dirty="0"/>
              <a:t> пред </a:t>
            </a:r>
            <a:r>
              <a:rPr lang="ru-RU" sz="3200" b="1" i="1" dirty="0" err="1"/>
              <a:t>изборното</a:t>
            </a:r>
            <a:r>
              <a:rPr lang="ru-RU" sz="3200" b="1" i="1" dirty="0"/>
              <a:t> помещение</a:t>
            </a:r>
            <a:endParaRPr lang="bg-BG" sz="3200" b="1" i="1" dirty="0"/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03500" y="1244600"/>
            <a:ext cx="6088686" cy="561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14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bg-BG" sz="4000" i="1" dirty="0">
                <a:solidFill>
                  <a:srgbClr val="FFFFFF"/>
                </a:solidFill>
              </a:rPr>
              <a:t>Охрана на изборните помещения</a:t>
            </a:r>
          </a:p>
        </p:txBody>
      </p:sp>
      <p:graphicFrame>
        <p:nvGraphicFramePr>
          <p:cNvPr id="5" name="Контейнер за съдържание 2">
            <a:extLst>
              <a:ext uri="{FF2B5EF4-FFF2-40B4-BE49-F238E27FC236}">
                <a16:creationId xmlns:a16="http://schemas.microsoft.com/office/drawing/2014/main" id="{3D85CFC0-F77B-8CF2-E734-971BCB7370FC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173846" y="2450592"/>
          <a:ext cx="11493898" cy="37571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4714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50471" y="173620"/>
            <a:ext cx="11864051" cy="763930"/>
          </a:xfrm>
        </p:spPr>
        <p:txBody>
          <a:bodyPr>
            <a:normAutofit/>
          </a:bodyPr>
          <a:lstStyle/>
          <a:p>
            <a:pPr algn="ctr"/>
            <a:r>
              <a:rPr lang="ru-RU" sz="2000" b="1" i="1" dirty="0"/>
              <a:t>ЛИЦА, КОИТО ИМАТ ПРАВО ДА ПРИСЪСТВАТ ПО ВРЕМЕ НА РАБОТАТА НА СИК В ПРЕДИЗБОРНИЯ И </a:t>
            </a:r>
            <a:r>
              <a:rPr lang="ru-RU" sz="2000" b="1" i="1" dirty="0" smtClean="0"/>
              <a:t/>
            </a:r>
            <a:br>
              <a:rPr lang="ru-RU" sz="2000" b="1" i="1" dirty="0" smtClean="0"/>
            </a:br>
            <a:r>
              <a:rPr lang="ru-RU" sz="2000" b="1" i="1" dirty="0" smtClean="0"/>
              <a:t>ИЗБОРНИЯ ДЕН</a:t>
            </a:r>
            <a:endParaRPr lang="bg-BG" sz="2000" b="1" i="1" dirty="0"/>
          </a:p>
        </p:txBody>
      </p:sp>
      <p:pic>
        <p:nvPicPr>
          <p:cNvPr id="14" name="Контейнер за съдържание 1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34855" y="991253"/>
            <a:ext cx="7639291" cy="6084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3600" b="1" i="1" dirty="0"/>
              <a:t>Откриване на изборния ден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838200" y="2019300"/>
            <a:ext cx="10515600" cy="4157663"/>
          </a:xfrm>
        </p:spPr>
        <p:txBody>
          <a:bodyPr/>
          <a:lstStyle/>
          <a:p>
            <a:r>
              <a:rPr lang="ru-RU" dirty="0" err="1"/>
              <a:t>Изборното</a:t>
            </a:r>
            <a:r>
              <a:rPr lang="ru-RU" dirty="0"/>
              <a:t> помещение се </a:t>
            </a:r>
            <a:r>
              <a:rPr lang="ru-RU" dirty="0" err="1"/>
              <a:t>разпечатва</a:t>
            </a:r>
            <a:r>
              <a:rPr lang="ru-RU" dirty="0"/>
              <a:t> от председателя на СИК (от зам.-председателя, </a:t>
            </a:r>
            <a:r>
              <a:rPr lang="ru-RU" dirty="0" err="1"/>
              <a:t>ако</a:t>
            </a:r>
            <a:r>
              <a:rPr lang="ru-RU" dirty="0"/>
              <a:t> </a:t>
            </a:r>
            <a:r>
              <a:rPr lang="ru-RU" dirty="0" err="1"/>
              <a:t>председателят</a:t>
            </a:r>
            <a:r>
              <a:rPr lang="ru-RU" dirty="0"/>
              <a:t> </a:t>
            </a:r>
            <a:r>
              <a:rPr lang="ru-RU" dirty="0" err="1"/>
              <a:t>отсъства</a:t>
            </a:r>
            <a:r>
              <a:rPr lang="ru-RU" dirty="0"/>
              <a:t>) в 7,00 часа, </a:t>
            </a:r>
            <a:r>
              <a:rPr lang="ru-RU" dirty="0" err="1"/>
              <a:t>ако</a:t>
            </a:r>
            <a:r>
              <a:rPr lang="ru-RU" dirty="0"/>
              <a:t> </a:t>
            </a:r>
            <a:r>
              <a:rPr lang="ru-RU" dirty="0" err="1"/>
              <a:t>присъстват</a:t>
            </a:r>
            <a:r>
              <a:rPr lang="ru-RU" dirty="0"/>
              <a:t> </a:t>
            </a:r>
            <a:r>
              <a:rPr lang="ru-RU" dirty="0" err="1"/>
              <a:t>повече</a:t>
            </a:r>
            <a:r>
              <a:rPr lang="ru-RU" dirty="0"/>
              <a:t> от </a:t>
            </a:r>
            <a:r>
              <a:rPr lang="ru-RU" dirty="0" err="1"/>
              <a:t>половината</a:t>
            </a:r>
            <a:r>
              <a:rPr lang="ru-RU" dirty="0"/>
              <a:t> </a:t>
            </a:r>
            <a:r>
              <a:rPr lang="ru-RU" dirty="0" err="1"/>
              <a:t>членове</a:t>
            </a:r>
            <a:r>
              <a:rPr lang="ru-RU" dirty="0"/>
              <a:t> на </a:t>
            </a:r>
            <a:r>
              <a:rPr lang="ru-RU" dirty="0" err="1"/>
              <a:t>комисията</a:t>
            </a:r>
            <a:r>
              <a:rPr lang="ru-RU" dirty="0"/>
              <a:t>. </a:t>
            </a: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r>
              <a:rPr lang="ru-RU" dirty="0" smtClean="0"/>
              <a:t>При </a:t>
            </a:r>
            <a:r>
              <a:rPr lang="ru-RU" dirty="0" err="1"/>
              <a:t>липса</a:t>
            </a:r>
            <a:r>
              <a:rPr lang="ru-RU" dirty="0"/>
              <a:t> на кворум се </a:t>
            </a:r>
            <a:r>
              <a:rPr lang="ru-RU" dirty="0" err="1"/>
              <a:t>уведомява</a:t>
            </a:r>
            <a:r>
              <a:rPr lang="ru-RU" dirty="0"/>
              <a:t> РИК (чрез </a:t>
            </a:r>
            <a:r>
              <a:rPr lang="ru-RU" dirty="0" err="1"/>
              <a:t>общинската</a:t>
            </a:r>
            <a:r>
              <a:rPr lang="ru-RU" dirty="0"/>
              <a:t> администрация) и не се </a:t>
            </a:r>
            <a:r>
              <a:rPr lang="ru-RU" dirty="0" err="1"/>
              <a:t>разпечатва</a:t>
            </a:r>
            <a:r>
              <a:rPr lang="ru-RU" dirty="0"/>
              <a:t>, </a:t>
            </a:r>
            <a:r>
              <a:rPr lang="ru-RU" dirty="0" err="1"/>
              <a:t>преди</a:t>
            </a:r>
            <a:r>
              <a:rPr lang="ru-RU" dirty="0"/>
              <a:t> да се явят </a:t>
            </a:r>
            <a:r>
              <a:rPr lang="ru-RU" dirty="0" err="1"/>
              <a:t>повече</a:t>
            </a:r>
            <a:r>
              <a:rPr lang="ru-RU" dirty="0"/>
              <a:t> от </a:t>
            </a:r>
            <a:r>
              <a:rPr lang="ru-RU" dirty="0" err="1"/>
              <a:t>половината</a:t>
            </a:r>
            <a:r>
              <a:rPr lang="ru-RU" dirty="0"/>
              <a:t> </a:t>
            </a:r>
            <a:r>
              <a:rPr lang="ru-RU" dirty="0" err="1"/>
              <a:t>членове</a:t>
            </a:r>
            <a:r>
              <a:rPr lang="ru-RU" dirty="0"/>
              <a:t>.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14166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19175"/>
          </a:xfrm>
        </p:spPr>
        <p:txBody>
          <a:bodyPr>
            <a:normAutofit/>
          </a:bodyPr>
          <a:lstStyle/>
          <a:p>
            <a:r>
              <a:rPr lang="ru-RU" sz="3600" b="1" dirty="0"/>
              <a:t>Действия на СИК след </a:t>
            </a:r>
            <a:r>
              <a:rPr lang="ru-RU" sz="3600" b="1" dirty="0" err="1"/>
              <a:t>отварянето</a:t>
            </a:r>
            <a:r>
              <a:rPr lang="ru-RU" sz="3600" b="1" dirty="0"/>
              <a:t> на </a:t>
            </a:r>
            <a:r>
              <a:rPr lang="ru-RU" sz="3600" b="1" dirty="0" err="1"/>
              <a:t>помещението</a:t>
            </a:r>
            <a:r>
              <a:rPr lang="ru-RU" sz="3600" b="1" dirty="0"/>
              <a:t>.</a:t>
            </a:r>
            <a:endParaRPr lang="bg-BG" sz="3600" b="1" dirty="0"/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94200" y="1384300"/>
            <a:ext cx="6003600" cy="5225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44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8200" y="1"/>
            <a:ext cx="11049000" cy="1003300"/>
          </a:xfrm>
        </p:spPr>
        <p:txBody>
          <a:bodyPr>
            <a:normAutofit fontScale="90000"/>
          </a:bodyPr>
          <a:lstStyle/>
          <a:p>
            <a:r>
              <a:rPr lang="ru-RU" sz="3600" b="1" i="1" dirty="0"/>
              <a:t>Действия на СИК по </a:t>
            </a:r>
            <a:r>
              <a:rPr lang="ru-RU" sz="3600" b="1" i="1" dirty="0" err="1"/>
              <a:t>активиране</a:t>
            </a:r>
            <a:r>
              <a:rPr lang="ru-RU" sz="3600" b="1" i="1" dirty="0"/>
              <a:t> на </a:t>
            </a:r>
            <a:r>
              <a:rPr lang="ru-RU" sz="3600" b="1" i="1" dirty="0" err="1"/>
              <a:t>машината</a:t>
            </a:r>
            <a:r>
              <a:rPr lang="ru-RU" sz="3600" b="1" i="1" dirty="0"/>
              <a:t> за </a:t>
            </a:r>
            <a:r>
              <a:rPr lang="ru-RU" sz="3600" b="1" i="1" dirty="0" err="1"/>
              <a:t>гласуване</a:t>
            </a:r>
            <a:r>
              <a:rPr lang="ru-RU" sz="3600" b="1" dirty="0"/>
              <a:t>.</a:t>
            </a:r>
            <a:endParaRPr lang="bg-BG" sz="3600" b="1" dirty="0"/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12824" y="1003301"/>
            <a:ext cx="6527800" cy="5559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83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889653"/>
          </a:xfrm>
        </p:spPr>
        <p:txBody>
          <a:bodyPr>
            <a:normAutofit/>
          </a:bodyPr>
          <a:lstStyle/>
          <a:p>
            <a:r>
              <a:rPr lang="bg-BG" sz="4000" dirty="0" smtClean="0">
                <a:solidFill>
                  <a:srgbClr val="FFFFFF"/>
                </a:solidFill>
              </a:rPr>
              <a:t> </a:t>
            </a:r>
            <a:r>
              <a:rPr lang="bg-BG" sz="4000" i="1" dirty="0">
                <a:solidFill>
                  <a:srgbClr val="FFFFFF"/>
                </a:solidFill>
              </a:rPr>
              <a:t>ОБЩИ ПОЛОЖЕНИЯ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1119323" y="2177172"/>
            <a:ext cx="10410268" cy="4507407"/>
          </a:xfrm>
        </p:spPr>
        <p:txBody>
          <a:bodyPr anchor="ctr">
            <a:normAutofit/>
          </a:bodyPr>
          <a:lstStyle/>
          <a:p>
            <a:r>
              <a:rPr lang="bg-BG" sz="2200" dirty="0" smtClean="0"/>
              <a:t>СИК</a:t>
            </a:r>
            <a:r>
              <a:rPr lang="ru-RU" sz="2200" dirty="0" smtClean="0"/>
              <a:t> </a:t>
            </a:r>
            <a:r>
              <a:rPr lang="ru-RU" sz="2200" dirty="0"/>
              <a:t>изпълняват правомощията си от деня на назначаването им до приключване на изборите и предаването в </a:t>
            </a:r>
            <a:r>
              <a:rPr lang="ru-RU" sz="2200" dirty="0" smtClean="0"/>
              <a:t>РИК на </a:t>
            </a:r>
            <a:r>
              <a:rPr lang="ru-RU" sz="2200" dirty="0"/>
              <a:t>протоколите с </a:t>
            </a:r>
            <a:r>
              <a:rPr lang="ru-RU" sz="2200" dirty="0" err="1"/>
              <a:t>резултатите</a:t>
            </a:r>
            <a:r>
              <a:rPr lang="ru-RU" sz="2200" dirty="0"/>
              <a:t> от </a:t>
            </a:r>
            <a:r>
              <a:rPr lang="ru-RU" sz="2200" dirty="0" err="1"/>
              <a:t>гласуването</a:t>
            </a:r>
            <a:r>
              <a:rPr lang="ru-RU" sz="2200" dirty="0"/>
              <a:t> и протоколите от </a:t>
            </a:r>
            <a:r>
              <a:rPr lang="ru-RU" sz="2200" dirty="0" err="1"/>
              <a:t>машинното</a:t>
            </a:r>
            <a:r>
              <a:rPr lang="ru-RU" sz="2200" dirty="0"/>
              <a:t> </a:t>
            </a:r>
            <a:r>
              <a:rPr lang="ru-RU" sz="2200" dirty="0" err="1"/>
              <a:t>гласуване</a:t>
            </a:r>
            <a:r>
              <a:rPr lang="ru-RU" sz="2200" dirty="0"/>
              <a:t> и останалите </a:t>
            </a:r>
            <a:r>
              <a:rPr lang="ru-RU" sz="2200" dirty="0" err="1"/>
              <a:t>изборни</a:t>
            </a:r>
            <a:r>
              <a:rPr lang="ru-RU" sz="2200" dirty="0"/>
              <a:t> книжа, материали и поставянето на видно място пред секцията на копия от подписаните протоколи с изборните резултати.</a:t>
            </a:r>
          </a:p>
          <a:p>
            <a:r>
              <a:rPr lang="ru-RU" sz="2200" dirty="0"/>
              <a:t>Членовете на СИК при изпълнение на своите функции са </a:t>
            </a:r>
            <a:r>
              <a:rPr lang="ru-RU" sz="2200" b="1" dirty="0"/>
              <a:t>длъжностни лица по смисъла на Наказателния кодекс.</a:t>
            </a:r>
          </a:p>
          <a:p>
            <a:r>
              <a:rPr lang="ru-RU" sz="2200" dirty="0"/>
              <a:t>Членовете на СИК не могат да носят отличителни знаци на партия, коалиция или инициативен комитет, а също и да участват в предизборна агитация.</a:t>
            </a:r>
          </a:p>
        </p:txBody>
      </p:sp>
    </p:spTree>
    <p:extLst>
      <p:ext uri="{BB962C8B-B14F-4D97-AF65-F5344CB8AC3E}">
        <p14:creationId xmlns:p14="http://schemas.microsoft.com/office/powerpoint/2010/main" val="3349710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838200" y="952500"/>
            <a:ext cx="10515600" cy="5224463"/>
          </a:xfrm>
        </p:spPr>
        <p:txBody>
          <a:bodyPr/>
          <a:lstStyle/>
          <a:p>
            <a:r>
              <a:rPr lang="ru-RU" dirty="0"/>
              <a:t>След </a:t>
            </a:r>
            <a:r>
              <a:rPr lang="ru-RU" dirty="0" err="1"/>
              <a:t>извършване</a:t>
            </a:r>
            <a:r>
              <a:rPr lang="ru-RU" dirty="0"/>
              <a:t> на </a:t>
            </a:r>
            <a:r>
              <a:rPr lang="ru-RU" dirty="0" err="1"/>
              <a:t>горепосочените</a:t>
            </a:r>
            <a:r>
              <a:rPr lang="ru-RU" dirty="0"/>
              <a:t> действия, </a:t>
            </a:r>
            <a:r>
              <a:rPr lang="ru-RU" dirty="0" err="1"/>
              <a:t>председателят</a:t>
            </a:r>
            <a:r>
              <a:rPr lang="ru-RU" dirty="0"/>
              <a:t> </a:t>
            </a:r>
            <a:r>
              <a:rPr lang="ru-RU" dirty="0" err="1"/>
              <a:t>обявява</a:t>
            </a:r>
            <a:r>
              <a:rPr lang="ru-RU" dirty="0"/>
              <a:t> </a:t>
            </a:r>
            <a:r>
              <a:rPr lang="ru-RU" dirty="0" err="1"/>
              <a:t>изборния</a:t>
            </a:r>
            <a:r>
              <a:rPr lang="ru-RU" dirty="0"/>
              <a:t> </a:t>
            </a:r>
            <a:r>
              <a:rPr lang="ru-RU" dirty="0" err="1"/>
              <a:t>ден</a:t>
            </a:r>
            <a:r>
              <a:rPr lang="ru-RU" dirty="0"/>
              <a:t> за </a:t>
            </a:r>
            <a:r>
              <a:rPr lang="ru-RU" dirty="0" err="1" smtClean="0"/>
              <a:t>открит</a:t>
            </a:r>
            <a:r>
              <a:rPr lang="ru-RU" dirty="0" smtClean="0"/>
              <a:t> </a:t>
            </a:r>
            <a:r>
              <a:rPr lang="ru-RU" dirty="0"/>
              <a:t>и </a:t>
            </a:r>
            <a:r>
              <a:rPr lang="ru-RU" dirty="0" err="1"/>
              <a:t>гласуването</a:t>
            </a:r>
            <a:r>
              <a:rPr lang="ru-RU" dirty="0"/>
              <a:t> </a:t>
            </a:r>
            <a:r>
              <a:rPr lang="ru-RU" dirty="0" err="1"/>
              <a:t>започва</a:t>
            </a:r>
            <a:r>
              <a:rPr lang="ru-RU" dirty="0" smtClean="0"/>
              <a:t>.  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dirty="0" smtClean="0"/>
              <a:t> </a:t>
            </a:r>
            <a:endParaRPr lang="bg-BG" dirty="0"/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12" y="3022600"/>
            <a:ext cx="4483240" cy="2540000"/>
          </a:xfrm>
          <a:prstGeom prst="rect">
            <a:avLst/>
          </a:prstGeom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9675" y="3835400"/>
            <a:ext cx="4084125" cy="271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316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324091" y="330401"/>
            <a:ext cx="11748304" cy="1325563"/>
          </a:xfrm>
        </p:spPr>
        <p:txBody>
          <a:bodyPr>
            <a:normAutofit/>
          </a:bodyPr>
          <a:lstStyle/>
          <a:p>
            <a:r>
              <a:rPr lang="ru-RU" sz="3000" b="1" i="1" dirty="0" err="1"/>
              <a:t>Допускане</a:t>
            </a:r>
            <a:r>
              <a:rPr lang="ru-RU" sz="3000" b="1" i="1" dirty="0"/>
              <a:t> до </a:t>
            </a:r>
            <a:r>
              <a:rPr lang="ru-RU" sz="3000" b="1" i="1" dirty="0" err="1"/>
              <a:t>гласуване</a:t>
            </a:r>
            <a:r>
              <a:rPr lang="ru-RU" sz="3000" b="1" i="1" dirty="0"/>
              <a:t> на </a:t>
            </a:r>
            <a:r>
              <a:rPr lang="ru-RU" sz="3000" b="1" i="1" dirty="0" err="1"/>
              <a:t>избирателите</a:t>
            </a:r>
            <a:r>
              <a:rPr lang="ru-RU" sz="3000" b="1" i="1" dirty="0"/>
              <a:t>. </a:t>
            </a:r>
            <a:r>
              <a:rPr lang="ru-RU" sz="3000" b="1" i="1" dirty="0" err="1"/>
              <a:t>Дописване</a:t>
            </a:r>
            <a:r>
              <a:rPr lang="ru-RU" sz="3000" b="1" i="1" dirty="0"/>
              <a:t> на избиратели</a:t>
            </a:r>
            <a:endParaRPr lang="bg-BG" sz="3000" b="1" i="1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838200" y="2025569"/>
            <a:ext cx="10515600" cy="4151393"/>
          </a:xfrm>
        </p:spPr>
        <p:txBody>
          <a:bodyPr/>
          <a:lstStyle/>
          <a:p>
            <a:r>
              <a:rPr lang="ru-RU" dirty="0"/>
              <a:t>СИК допуска </a:t>
            </a:r>
            <a:r>
              <a:rPr lang="ru-RU" dirty="0" err="1"/>
              <a:t>избирателите</a:t>
            </a:r>
            <a:r>
              <a:rPr lang="ru-RU" dirty="0"/>
              <a:t> в </a:t>
            </a:r>
            <a:r>
              <a:rPr lang="ru-RU" dirty="0" err="1"/>
              <a:t>изборното</a:t>
            </a:r>
            <a:r>
              <a:rPr lang="ru-RU" dirty="0"/>
              <a:t> помещение по </a:t>
            </a:r>
            <a:r>
              <a:rPr lang="ru-RU" dirty="0" err="1"/>
              <a:t>ред</a:t>
            </a:r>
            <a:r>
              <a:rPr lang="ru-RU" dirty="0"/>
              <a:t>, </a:t>
            </a:r>
            <a:r>
              <a:rPr lang="ru-RU" dirty="0" err="1"/>
              <a:t>позволяващ</a:t>
            </a:r>
            <a:r>
              <a:rPr lang="ru-RU" dirty="0"/>
              <a:t> </a:t>
            </a:r>
            <a:r>
              <a:rPr lang="ru-RU" dirty="0" err="1"/>
              <a:t>нормалното</a:t>
            </a:r>
            <a:r>
              <a:rPr lang="ru-RU" dirty="0"/>
              <a:t> </a:t>
            </a:r>
            <a:r>
              <a:rPr lang="ru-RU" dirty="0" err="1"/>
              <a:t>протичане</a:t>
            </a:r>
            <a:r>
              <a:rPr lang="ru-RU" dirty="0"/>
              <a:t> на </a:t>
            </a:r>
            <a:r>
              <a:rPr lang="ru-RU" dirty="0" err="1"/>
              <a:t>изборния</a:t>
            </a:r>
            <a:r>
              <a:rPr lang="ru-RU" dirty="0"/>
              <a:t> </a:t>
            </a:r>
            <a:r>
              <a:rPr lang="ru-RU" dirty="0" err="1"/>
              <a:t>процес</a:t>
            </a:r>
            <a:r>
              <a:rPr lang="ru-RU" dirty="0"/>
              <a:t>. </a:t>
            </a:r>
            <a:endParaRPr lang="ru-RU" dirty="0" smtClean="0"/>
          </a:p>
          <a:p>
            <a:pPr marL="0" indent="0">
              <a:buNone/>
            </a:pPr>
            <a:endParaRPr lang="ru-RU" sz="1000" dirty="0"/>
          </a:p>
          <a:p>
            <a:r>
              <a:rPr lang="ru-RU" dirty="0" err="1"/>
              <a:t>Избирателите</a:t>
            </a:r>
            <a:r>
              <a:rPr lang="ru-RU" dirty="0"/>
              <a:t> </a:t>
            </a:r>
            <a:r>
              <a:rPr lang="ru-RU" dirty="0" err="1"/>
              <a:t>удостоверяват</a:t>
            </a:r>
            <a:r>
              <a:rPr lang="ru-RU" dirty="0"/>
              <a:t> </a:t>
            </a:r>
            <a:r>
              <a:rPr lang="ru-RU" dirty="0" err="1"/>
              <a:t>самоличността</a:t>
            </a:r>
            <a:r>
              <a:rPr lang="ru-RU" dirty="0"/>
              <a:t> си пред СИК с </a:t>
            </a:r>
            <a:r>
              <a:rPr lang="ru-RU" dirty="0" err="1"/>
              <a:t>лична</a:t>
            </a:r>
            <a:r>
              <a:rPr lang="ru-RU" dirty="0"/>
              <a:t> карта или </a:t>
            </a:r>
            <a:r>
              <a:rPr lang="ru-RU" dirty="0" err="1"/>
              <a:t>личен</a:t>
            </a:r>
            <a:r>
              <a:rPr lang="ru-RU" dirty="0"/>
              <a:t> (зелен) паспорт (само за </a:t>
            </a:r>
            <a:r>
              <a:rPr lang="ru-RU" dirty="0" err="1"/>
              <a:t>родените</a:t>
            </a:r>
            <a:r>
              <a:rPr lang="ru-RU" dirty="0"/>
              <a:t> до 31.12.1931 г. </a:t>
            </a:r>
            <a:r>
              <a:rPr lang="ru-RU" dirty="0" err="1"/>
              <a:t>включително</a:t>
            </a:r>
            <a:r>
              <a:rPr lang="ru-RU" dirty="0"/>
              <a:t>). </a:t>
            </a:r>
            <a:endParaRPr lang="ru-RU" dirty="0" smtClean="0"/>
          </a:p>
          <a:p>
            <a:pPr marL="0" indent="0">
              <a:buNone/>
            </a:pPr>
            <a:endParaRPr lang="ru-RU" sz="1000" dirty="0" smtClean="0"/>
          </a:p>
          <a:p>
            <a:r>
              <a:rPr lang="ru-RU" dirty="0" smtClean="0"/>
              <a:t>Не </a:t>
            </a:r>
            <a:r>
              <a:rPr lang="ru-RU" dirty="0"/>
              <a:t>се допуска </a:t>
            </a:r>
            <a:r>
              <a:rPr lang="ru-RU" dirty="0" err="1"/>
              <a:t>гласуване</a:t>
            </a:r>
            <a:r>
              <a:rPr lang="ru-RU" dirty="0"/>
              <a:t> </a:t>
            </a:r>
            <a:r>
              <a:rPr lang="ru-RU" dirty="0" err="1"/>
              <a:t>със</a:t>
            </a:r>
            <a:r>
              <a:rPr lang="ru-RU" dirty="0"/>
              <a:t> </a:t>
            </a:r>
            <a:r>
              <a:rPr lang="ru-RU" dirty="0" err="1"/>
              <a:t>свидетелство</a:t>
            </a:r>
            <a:r>
              <a:rPr lang="ru-RU" dirty="0"/>
              <a:t> за управление на МПС или </a:t>
            </a:r>
            <a:r>
              <a:rPr lang="ru-RU" dirty="0" err="1"/>
              <a:t>международен</a:t>
            </a:r>
            <a:r>
              <a:rPr lang="ru-RU" dirty="0"/>
              <a:t> паспорт. </a:t>
            </a: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34320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532435" y="365125"/>
            <a:ext cx="11354765" cy="1325563"/>
          </a:xfrm>
        </p:spPr>
        <p:txBody>
          <a:bodyPr>
            <a:noAutofit/>
          </a:bodyPr>
          <a:lstStyle/>
          <a:p>
            <a:r>
              <a:rPr lang="ru-RU" sz="3000" b="1" i="1" dirty="0"/>
              <a:t>Избиратели, </a:t>
            </a:r>
            <a:r>
              <a:rPr lang="ru-RU" sz="3000" b="1" i="1" dirty="0" err="1"/>
              <a:t>които</a:t>
            </a:r>
            <a:r>
              <a:rPr lang="ru-RU" sz="3000" b="1" i="1" dirty="0"/>
              <a:t> </a:t>
            </a:r>
            <a:r>
              <a:rPr lang="ru-RU" sz="3000" b="1" i="1" dirty="0" err="1"/>
              <a:t>са</a:t>
            </a:r>
            <a:r>
              <a:rPr lang="ru-RU" sz="3000" b="1" i="1" dirty="0"/>
              <a:t> в </a:t>
            </a:r>
            <a:r>
              <a:rPr lang="ru-RU" sz="3000" b="1" i="1" dirty="0" err="1"/>
              <a:t>избирателния</a:t>
            </a:r>
            <a:r>
              <a:rPr lang="ru-RU" sz="3000" b="1" i="1" dirty="0"/>
              <a:t> </a:t>
            </a:r>
            <a:r>
              <a:rPr lang="ru-RU" sz="3000" b="1" i="1" dirty="0" err="1"/>
              <a:t>списък</a:t>
            </a:r>
            <a:r>
              <a:rPr lang="ru-RU" sz="3000" b="1" i="1" dirty="0"/>
              <a:t> и </a:t>
            </a:r>
            <a:r>
              <a:rPr lang="ru-RU" sz="3000" b="1" i="1" dirty="0" err="1"/>
              <a:t>са</a:t>
            </a:r>
            <a:r>
              <a:rPr lang="ru-RU" sz="3000" b="1" i="1" dirty="0"/>
              <a:t> с </a:t>
            </a:r>
            <a:r>
              <a:rPr lang="ru-RU" sz="3000" b="1" i="1" dirty="0" err="1"/>
              <a:t>редовен</a:t>
            </a:r>
            <a:r>
              <a:rPr lang="ru-RU" sz="3000" b="1" i="1" dirty="0"/>
              <a:t> документ за </a:t>
            </a:r>
            <a:r>
              <a:rPr lang="ru-RU" sz="3000" b="1" i="1" dirty="0" err="1"/>
              <a:t>самоличност</a:t>
            </a:r>
            <a:r>
              <a:rPr lang="ru-RU" sz="3000" b="1" i="1" dirty="0"/>
              <a:t>, се </a:t>
            </a:r>
            <a:r>
              <a:rPr lang="ru-RU" sz="3000" b="1" i="1" dirty="0" err="1"/>
              <a:t>допускат</a:t>
            </a:r>
            <a:r>
              <a:rPr lang="ru-RU" sz="3000" b="1" i="1" dirty="0"/>
              <a:t> до </a:t>
            </a:r>
            <a:r>
              <a:rPr lang="ru-RU" sz="3000" b="1" i="1" dirty="0" err="1"/>
              <a:t>гласуване</a:t>
            </a:r>
            <a:r>
              <a:rPr lang="ru-RU" sz="3000" b="1" i="1" dirty="0"/>
              <a:t> по </a:t>
            </a:r>
            <a:r>
              <a:rPr lang="ru-RU" sz="3000" b="1" i="1" dirty="0" err="1"/>
              <a:t>следния</a:t>
            </a:r>
            <a:r>
              <a:rPr lang="ru-RU" sz="3000" b="1" i="1" dirty="0"/>
              <a:t> </a:t>
            </a:r>
            <a:r>
              <a:rPr lang="ru-RU" sz="3000" b="1" i="1" dirty="0" err="1"/>
              <a:t>ред</a:t>
            </a:r>
            <a:r>
              <a:rPr lang="ru-RU" sz="3000" b="1" dirty="0"/>
              <a:t>:</a:t>
            </a:r>
            <a:endParaRPr lang="bg-BG" sz="3000" b="1" dirty="0"/>
          </a:p>
        </p:txBody>
      </p:sp>
      <p:pic>
        <p:nvPicPr>
          <p:cNvPr id="8" name="Контейнер за съдържание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7404" y="2222339"/>
            <a:ext cx="9224426" cy="3946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30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838200" y="1270000"/>
            <a:ext cx="10515600" cy="4906963"/>
          </a:xfrm>
        </p:spPr>
        <p:txBody>
          <a:bodyPr/>
          <a:lstStyle/>
          <a:p>
            <a:r>
              <a:rPr lang="ru-RU" dirty="0" err="1"/>
              <a:t>Ако</a:t>
            </a:r>
            <a:r>
              <a:rPr lang="ru-RU" dirty="0"/>
              <a:t> </a:t>
            </a:r>
            <a:r>
              <a:rPr lang="ru-RU" dirty="0" err="1"/>
              <a:t>личната</a:t>
            </a:r>
            <a:r>
              <a:rPr lang="ru-RU" dirty="0"/>
              <a:t> карта е с </a:t>
            </a:r>
            <a:r>
              <a:rPr lang="ru-RU" dirty="0" err="1"/>
              <a:t>изтекъл</a:t>
            </a:r>
            <a:r>
              <a:rPr lang="ru-RU" dirty="0"/>
              <a:t> срок, </a:t>
            </a:r>
            <a:r>
              <a:rPr lang="ru-RU" dirty="0" err="1"/>
              <a:t>изгубена</a:t>
            </a:r>
            <a:r>
              <a:rPr lang="ru-RU" dirty="0"/>
              <a:t> или в </a:t>
            </a:r>
            <a:r>
              <a:rPr lang="ru-RU" dirty="0" err="1"/>
              <a:t>процес</a:t>
            </a:r>
            <a:r>
              <a:rPr lang="ru-RU" dirty="0"/>
              <a:t> на </a:t>
            </a:r>
            <a:r>
              <a:rPr lang="ru-RU" dirty="0" err="1"/>
              <a:t>издаване</a:t>
            </a:r>
            <a:r>
              <a:rPr lang="ru-RU" dirty="0"/>
              <a:t>, </a:t>
            </a:r>
            <a:r>
              <a:rPr lang="ru-RU" dirty="0" err="1"/>
              <a:t>избирателят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да </a:t>
            </a:r>
            <a:r>
              <a:rPr lang="ru-RU" dirty="0" err="1"/>
              <a:t>гласува</a:t>
            </a:r>
            <a:r>
              <a:rPr lang="ru-RU" dirty="0"/>
              <a:t>, само </a:t>
            </a:r>
            <a:r>
              <a:rPr lang="ru-RU" dirty="0" err="1"/>
              <a:t>ако</a:t>
            </a:r>
            <a:r>
              <a:rPr lang="ru-RU" dirty="0"/>
              <a:t> </a:t>
            </a:r>
            <a:r>
              <a:rPr lang="ru-RU" dirty="0" err="1"/>
              <a:t>представи</a:t>
            </a:r>
            <a:r>
              <a:rPr lang="ru-RU" dirty="0"/>
              <a:t> на СИК </a:t>
            </a:r>
            <a:r>
              <a:rPr lang="ru-RU" dirty="0" err="1"/>
              <a:t>оригинално</a:t>
            </a:r>
            <a:r>
              <a:rPr lang="ru-RU" dirty="0"/>
              <a:t> удостоверение за </a:t>
            </a:r>
            <a:r>
              <a:rPr lang="ru-RU" dirty="0" err="1"/>
              <a:t>издаване</a:t>
            </a:r>
            <a:r>
              <a:rPr lang="ru-RU" dirty="0"/>
              <a:t> на </a:t>
            </a:r>
            <a:r>
              <a:rPr lang="ru-RU" dirty="0" err="1"/>
              <a:t>лични</a:t>
            </a:r>
            <a:r>
              <a:rPr lang="ru-RU" dirty="0"/>
              <a:t> </a:t>
            </a:r>
            <a:r>
              <a:rPr lang="ru-RU" dirty="0" err="1"/>
              <a:t>документи</a:t>
            </a:r>
            <a:r>
              <a:rPr lang="ru-RU" dirty="0"/>
              <a:t> по чл. 263, ал. 1 ИК </a:t>
            </a:r>
            <a:r>
              <a:rPr lang="ru-RU" dirty="0" err="1"/>
              <a:t>със</a:t>
            </a:r>
            <a:r>
              <a:rPr lang="ru-RU" dirty="0"/>
              <a:t> снимка, </a:t>
            </a:r>
            <a:r>
              <a:rPr lang="ru-RU" dirty="0" err="1"/>
              <a:t>издадено</a:t>
            </a:r>
            <a:r>
              <a:rPr lang="ru-RU" dirty="0"/>
              <a:t> от </a:t>
            </a:r>
            <a:r>
              <a:rPr lang="ru-RU" dirty="0" err="1"/>
              <a:t>съответното</a:t>
            </a:r>
            <a:r>
              <a:rPr lang="ru-RU" dirty="0"/>
              <a:t> </a:t>
            </a:r>
            <a:r>
              <a:rPr lang="ru-RU" dirty="0" err="1"/>
              <a:t>районно</a:t>
            </a:r>
            <a:r>
              <a:rPr lang="ru-RU" dirty="0"/>
              <a:t> управление на МВР. </a:t>
            </a:r>
            <a:endParaRPr lang="ru-RU" dirty="0" smtClean="0"/>
          </a:p>
          <a:p>
            <a:pPr marL="0" indent="0">
              <a:buNone/>
            </a:pPr>
            <a:endParaRPr lang="ru-RU" sz="1000" dirty="0" smtClean="0"/>
          </a:p>
          <a:p>
            <a:r>
              <a:rPr lang="ru-RU" dirty="0" smtClean="0"/>
              <a:t>След </a:t>
            </a:r>
            <a:r>
              <a:rPr lang="ru-RU" dirty="0" err="1"/>
              <a:t>като</a:t>
            </a:r>
            <a:r>
              <a:rPr lang="ru-RU" dirty="0"/>
              <a:t> </a:t>
            </a:r>
            <a:r>
              <a:rPr lang="ru-RU" dirty="0" err="1"/>
              <a:t>избирателят</a:t>
            </a:r>
            <a:r>
              <a:rPr lang="ru-RU" dirty="0"/>
              <a:t> </a:t>
            </a:r>
            <a:r>
              <a:rPr lang="ru-RU" dirty="0" err="1"/>
              <a:t>гласува</a:t>
            </a:r>
            <a:r>
              <a:rPr lang="ru-RU" dirty="0"/>
              <a:t> и се </a:t>
            </a:r>
            <a:r>
              <a:rPr lang="ru-RU" dirty="0" err="1"/>
              <a:t>подпише</a:t>
            </a:r>
            <a:r>
              <a:rPr lang="ru-RU" dirty="0"/>
              <a:t> в </a:t>
            </a:r>
            <a:r>
              <a:rPr lang="ru-RU" dirty="0" err="1"/>
              <a:t>избирателния</a:t>
            </a:r>
            <a:r>
              <a:rPr lang="ru-RU" dirty="0"/>
              <a:t> </a:t>
            </a:r>
            <a:r>
              <a:rPr lang="ru-RU" dirty="0" err="1"/>
              <a:t>списък</a:t>
            </a:r>
            <a:r>
              <a:rPr lang="ru-RU" dirty="0"/>
              <a:t>, </a:t>
            </a:r>
            <a:r>
              <a:rPr lang="ru-RU" dirty="0" err="1"/>
              <a:t>членът</a:t>
            </a:r>
            <a:r>
              <a:rPr lang="ru-RU" dirty="0"/>
              <a:t> на СИК </a:t>
            </a:r>
            <a:r>
              <a:rPr lang="ru-RU" dirty="0" err="1"/>
              <a:t>отбелязва</a:t>
            </a:r>
            <a:r>
              <a:rPr lang="ru-RU" dirty="0"/>
              <a:t> </a:t>
            </a:r>
            <a:r>
              <a:rPr lang="ru-RU" dirty="0" err="1"/>
              <a:t>върху</a:t>
            </a:r>
            <a:r>
              <a:rPr lang="ru-RU" dirty="0"/>
              <a:t> </a:t>
            </a:r>
            <a:r>
              <a:rPr lang="ru-RU" dirty="0" err="1"/>
              <a:t>удостоверението</a:t>
            </a:r>
            <a:r>
              <a:rPr lang="ru-RU" dirty="0"/>
              <a:t> „</a:t>
            </a:r>
            <a:r>
              <a:rPr lang="ru-RU" dirty="0" err="1"/>
              <a:t>гласувал</a:t>
            </a:r>
            <a:r>
              <a:rPr lang="ru-RU" dirty="0"/>
              <a:t> в </a:t>
            </a:r>
            <a:r>
              <a:rPr lang="ru-RU" dirty="0" err="1"/>
              <a:t>избирателна</a:t>
            </a:r>
            <a:r>
              <a:rPr lang="ru-RU" dirty="0"/>
              <a:t> секция №… на 19 април 2026 г.“ </a:t>
            </a:r>
            <a:r>
              <a:rPr lang="ru-RU" u="sng" dirty="0"/>
              <a:t>и </a:t>
            </a:r>
            <a:r>
              <a:rPr lang="ru-RU" u="sng" dirty="0" err="1"/>
              <a:t>връща</a:t>
            </a:r>
            <a:r>
              <a:rPr lang="ru-RU" u="sng" dirty="0"/>
              <a:t> </a:t>
            </a:r>
            <a:r>
              <a:rPr lang="ru-RU" u="sng" dirty="0" err="1"/>
              <a:t>удостоверението</a:t>
            </a:r>
            <a:r>
              <a:rPr lang="ru-RU" u="sng" dirty="0"/>
              <a:t> на избирателя.</a:t>
            </a:r>
            <a:endParaRPr lang="bg-BG" u="sng" dirty="0"/>
          </a:p>
        </p:txBody>
      </p:sp>
    </p:spTree>
    <p:extLst>
      <p:ext uri="{BB962C8B-B14F-4D97-AF65-F5344CB8AC3E}">
        <p14:creationId xmlns:p14="http://schemas.microsoft.com/office/powerpoint/2010/main" val="26895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ru-RU" sz="3600" b="1" i="1" dirty="0" err="1"/>
              <a:t>Дописване</a:t>
            </a:r>
            <a:r>
              <a:rPr lang="ru-RU" sz="3600" b="1" i="1" dirty="0"/>
              <a:t> на избиратели</a:t>
            </a:r>
            <a:endParaRPr lang="bg-BG" sz="3600" b="1" i="1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g-BG" dirty="0" smtClean="0"/>
              <a:t>В Методическите </a:t>
            </a:r>
            <a:r>
              <a:rPr lang="bg-BG" dirty="0"/>
              <a:t>указания подробно са описани всички случаи </a:t>
            </a:r>
            <a:r>
              <a:rPr lang="bg-BG" dirty="0" smtClean="0"/>
              <a:t>на дописване на </a:t>
            </a:r>
            <a:r>
              <a:rPr lang="bg-BG" dirty="0"/>
              <a:t>избирател в допълнителната страница под черта на избирателния </a:t>
            </a:r>
            <a:r>
              <a:rPr lang="bg-BG" dirty="0" smtClean="0"/>
              <a:t>списък</a:t>
            </a:r>
            <a:endParaRPr lang="bg-BG" dirty="0"/>
          </a:p>
          <a:p>
            <a:pPr marL="457200" lvl="1" indent="0">
              <a:buNone/>
            </a:pPr>
            <a:r>
              <a:rPr lang="bg-BG" dirty="0" smtClean="0"/>
              <a:t>- част Втора </a:t>
            </a:r>
            <a:r>
              <a:rPr lang="bg-BG" dirty="0"/>
              <a:t>част „Изборен ден“, т.2 Допускане до гласуване на  избирателите. </a:t>
            </a:r>
            <a:r>
              <a:rPr lang="bg-BG" sz="3600" b="1" dirty="0" smtClean="0"/>
              <a:t>!!! Тази страница дръжте до списъка</a:t>
            </a:r>
            <a:r>
              <a:rPr lang="bg-BG" sz="3200" b="1" dirty="0" smtClean="0"/>
              <a:t>.</a:t>
            </a:r>
          </a:p>
          <a:p>
            <a:pPr marL="0" indent="0">
              <a:buNone/>
            </a:pPr>
            <a:endParaRPr lang="bg-BG" sz="1000" b="1" dirty="0" smtClean="0"/>
          </a:p>
          <a:p>
            <a:pPr marL="0" indent="0">
              <a:buNone/>
            </a:pPr>
            <a:r>
              <a:rPr lang="bg-BG" dirty="0"/>
              <a:t>Ако не е налице някой от </a:t>
            </a:r>
            <a:r>
              <a:rPr lang="bg-BG" dirty="0" smtClean="0"/>
              <a:t>посочените </a:t>
            </a:r>
            <a:r>
              <a:rPr lang="bg-BG" dirty="0"/>
              <a:t>случаи, избирателят </a:t>
            </a:r>
            <a:r>
              <a:rPr lang="bg-BG" b="1" dirty="0"/>
              <a:t>не се дописва в допълнителна страница </a:t>
            </a:r>
            <a:r>
              <a:rPr lang="bg-BG" dirty="0"/>
              <a:t>под черта на избирателния списък.</a:t>
            </a:r>
          </a:p>
          <a:p>
            <a:pPr marL="0" indent="0">
              <a:buNone/>
            </a:pPr>
            <a:endParaRPr lang="bg-BG" sz="3600" b="1" dirty="0"/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202045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838200" y="1244600"/>
            <a:ext cx="10515600" cy="4932363"/>
          </a:xfrm>
        </p:spPr>
        <p:txBody>
          <a:bodyPr/>
          <a:lstStyle/>
          <a:p>
            <a:r>
              <a:rPr lang="ru-RU" dirty="0" err="1"/>
              <a:t>Отказът</a:t>
            </a:r>
            <a:r>
              <a:rPr lang="ru-RU" dirty="0"/>
              <a:t> на СИК да </a:t>
            </a:r>
            <a:r>
              <a:rPr lang="ru-RU" dirty="0" err="1"/>
              <a:t>извърши</a:t>
            </a:r>
            <a:r>
              <a:rPr lang="ru-RU" dirty="0"/>
              <a:t> </a:t>
            </a:r>
            <a:r>
              <a:rPr lang="ru-RU" dirty="0" err="1"/>
              <a:t>дописване</a:t>
            </a:r>
            <a:r>
              <a:rPr lang="ru-RU" dirty="0"/>
              <a:t> е </a:t>
            </a:r>
            <a:r>
              <a:rPr lang="ru-RU" dirty="0" err="1"/>
              <a:t>писмен</a:t>
            </a:r>
            <a:r>
              <a:rPr lang="ru-RU" dirty="0"/>
              <a:t>, </a:t>
            </a:r>
            <a:r>
              <a:rPr lang="ru-RU" dirty="0" err="1"/>
              <a:t>връчва</a:t>
            </a:r>
            <a:r>
              <a:rPr lang="ru-RU" dirty="0"/>
              <a:t> се на </a:t>
            </a:r>
            <a:r>
              <a:rPr lang="ru-RU" dirty="0" err="1"/>
              <a:t>заинтересованото</a:t>
            </a:r>
            <a:r>
              <a:rPr lang="ru-RU" dirty="0"/>
              <a:t> лице и </a:t>
            </a:r>
            <a:r>
              <a:rPr lang="ru-RU" dirty="0" err="1"/>
              <a:t>може</a:t>
            </a:r>
            <a:r>
              <a:rPr lang="ru-RU" dirty="0"/>
              <a:t> да се </a:t>
            </a:r>
            <a:r>
              <a:rPr lang="ru-RU" dirty="0" err="1"/>
              <a:t>оспорва</a:t>
            </a:r>
            <a:r>
              <a:rPr lang="ru-RU" dirty="0"/>
              <a:t> пред РИК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dirty="0"/>
              <a:t>След </a:t>
            </a:r>
            <a:r>
              <a:rPr lang="ru-RU" dirty="0" err="1"/>
              <a:t>приключване</a:t>
            </a:r>
            <a:r>
              <a:rPr lang="ru-RU" dirty="0"/>
              <a:t> на </a:t>
            </a:r>
            <a:r>
              <a:rPr lang="ru-RU" dirty="0" err="1"/>
              <a:t>гласуването</a:t>
            </a:r>
            <a:r>
              <a:rPr lang="ru-RU" dirty="0"/>
              <a:t>, </a:t>
            </a:r>
            <a:r>
              <a:rPr lang="ru-RU" dirty="0" err="1"/>
              <a:t>председателят</a:t>
            </a:r>
            <a:r>
              <a:rPr lang="ru-RU" dirty="0"/>
              <a:t> и секретарят на СИК се </a:t>
            </a:r>
            <a:r>
              <a:rPr lang="ru-RU" dirty="0" err="1"/>
              <a:t>подписват</a:t>
            </a:r>
            <a:r>
              <a:rPr lang="ru-RU" dirty="0"/>
              <a:t> под </a:t>
            </a:r>
            <a:r>
              <a:rPr lang="ru-RU" dirty="0" err="1"/>
              <a:t>последното</a:t>
            </a:r>
            <a:r>
              <a:rPr lang="ru-RU" dirty="0"/>
              <a:t> </a:t>
            </a:r>
            <a:r>
              <a:rPr lang="ru-RU" dirty="0" err="1"/>
              <a:t>име</a:t>
            </a:r>
            <a:r>
              <a:rPr lang="ru-RU" dirty="0"/>
              <a:t> на </a:t>
            </a:r>
            <a:r>
              <a:rPr lang="ru-RU" dirty="0" err="1"/>
              <a:t>вписаните</a:t>
            </a:r>
            <a:r>
              <a:rPr lang="ru-RU" dirty="0"/>
              <a:t> в </a:t>
            </a:r>
            <a:r>
              <a:rPr lang="ru-RU" dirty="0" err="1"/>
              <a:t>допълнителната</a:t>
            </a:r>
            <a:r>
              <a:rPr lang="ru-RU" dirty="0"/>
              <a:t> страница избиратели и </a:t>
            </a:r>
            <a:r>
              <a:rPr lang="ru-RU" dirty="0" err="1"/>
              <a:t>прилагат</a:t>
            </a:r>
            <a:r>
              <a:rPr lang="ru-RU" dirty="0"/>
              <a:t> </a:t>
            </a:r>
            <a:r>
              <a:rPr lang="ru-RU" dirty="0" err="1"/>
              <a:t>към</a:t>
            </a:r>
            <a:r>
              <a:rPr lang="ru-RU" dirty="0"/>
              <a:t> </a:t>
            </a:r>
            <a:r>
              <a:rPr lang="ru-RU" dirty="0" err="1"/>
              <a:t>избирателния</a:t>
            </a:r>
            <a:r>
              <a:rPr lang="ru-RU" dirty="0"/>
              <a:t> </a:t>
            </a:r>
            <a:r>
              <a:rPr lang="ru-RU" dirty="0" err="1"/>
              <a:t>списък</a:t>
            </a:r>
            <a:r>
              <a:rPr lang="ru-RU" dirty="0"/>
              <a:t> </a:t>
            </a:r>
            <a:r>
              <a:rPr lang="ru-RU" dirty="0" err="1"/>
              <a:t>всички</a:t>
            </a:r>
            <a:r>
              <a:rPr lang="ru-RU" dirty="0"/>
              <a:t> декларации и удостоверения.</a:t>
            </a: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47839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7148"/>
          </a:xfrm>
        </p:spPr>
        <p:txBody>
          <a:bodyPr>
            <a:normAutofit/>
          </a:bodyPr>
          <a:lstStyle/>
          <a:p>
            <a:r>
              <a:rPr lang="bg-BG" sz="3600" b="1" dirty="0"/>
              <a:t>Гласуване с хартиена бюлетина</a:t>
            </a:r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76982" y="1203766"/>
            <a:ext cx="5414527" cy="565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94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838200" y="673100"/>
            <a:ext cx="10515600" cy="5503863"/>
          </a:xfrm>
        </p:spPr>
        <p:txBody>
          <a:bodyPr>
            <a:normAutofit fontScale="92500"/>
          </a:bodyPr>
          <a:lstStyle/>
          <a:p>
            <a:r>
              <a:rPr lang="ru-RU" dirty="0" err="1"/>
              <a:t>Ако</a:t>
            </a:r>
            <a:r>
              <a:rPr lang="ru-RU" dirty="0"/>
              <a:t> </a:t>
            </a:r>
            <a:r>
              <a:rPr lang="ru-RU" dirty="0" err="1"/>
              <a:t>номерът</a:t>
            </a:r>
            <a:r>
              <a:rPr lang="ru-RU" dirty="0"/>
              <a:t> </a:t>
            </a:r>
            <a:r>
              <a:rPr lang="ru-RU" dirty="0" err="1"/>
              <a:t>върху</a:t>
            </a:r>
            <a:r>
              <a:rPr lang="ru-RU" dirty="0"/>
              <a:t> </a:t>
            </a:r>
            <a:r>
              <a:rPr lang="ru-RU" dirty="0" err="1"/>
              <a:t>бюлетината</a:t>
            </a:r>
            <a:r>
              <a:rPr lang="ru-RU" dirty="0"/>
              <a:t> не </a:t>
            </a:r>
            <a:r>
              <a:rPr lang="ru-RU" dirty="0" err="1"/>
              <a:t>съответства</a:t>
            </a:r>
            <a:r>
              <a:rPr lang="ru-RU" dirty="0"/>
              <a:t> на номера в кочана, </a:t>
            </a:r>
            <a:r>
              <a:rPr lang="ru-RU" dirty="0" err="1"/>
              <a:t>бюлетината</a:t>
            </a:r>
            <a:r>
              <a:rPr lang="ru-RU" dirty="0"/>
              <a:t> се </a:t>
            </a:r>
            <a:r>
              <a:rPr lang="ru-RU" dirty="0" err="1"/>
              <a:t>обявява</a:t>
            </a:r>
            <a:r>
              <a:rPr lang="ru-RU" dirty="0"/>
              <a:t> за </a:t>
            </a:r>
            <a:r>
              <a:rPr lang="ru-RU" dirty="0" err="1"/>
              <a:t>недействителна</a:t>
            </a:r>
            <a:r>
              <a:rPr lang="ru-RU" dirty="0"/>
              <a:t> – </a:t>
            </a:r>
            <a:r>
              <a:rPr lang="ru-RU" dirty="0" err="1"/>
              <a:t>това</a:t>
            </a:r>
            <a:r>
              <a:rPr lang="ru-RU" dirty="0"/>
              <a:t> </a:t>
            </a:r>
            <a:r>
              <a:rPr lang="ru-RU" dirty="0" err="1"/>
              <a:t>обстоятелство</a:t>
            </a:r>
            <a:r>
              <a:rPr lang="ru-RU" dirty="0"/>
              <a:t> се </a:t>
            </a:r>
            <a:r>
              <a:rPr lang="ru-RU" dirty="0" err="1"/>
              <a:t>отбелязва</a:t>
            </a:r>
            <a:r>
              <a:rPr lang="ru-RU" dirty="0"/>
              <a:t> </a:t>
            </a:r>
            <a:r>
              <a:rPr lang="ru-RU" dirty="0" err="1"/>
              <a:t>върху</a:t>
            </a:r>
            <a:r>
              <a:rPr lang="ru-RU" dirty="0"/>
              <a:t> </a:t>
            </a:r>
            <a:r>
              <a:rPr lang="ru-RU" dirty="0" err="1"/>
              <a:t>нея</a:t>
            </a:r>
            <a:r>
              <a:rPr lang="ru-RU" dirty="0"/>
              <a:t> и в графа „</a:t>
            </a:r>
            <a:r>
              <a:rPr lang="ru-RU" dirty="0" err="1"/>
              <a:t>Забележки</a:t>
            </a:r>
            <a:r>
              <a:rPr lang="ru-RU" dirty="0"/>
              <a:t>“ на </a:t>
            </a:r>
            <a:r>
              <a:rPr lang="ru-RU" dirty="0" err="1"/>
              <a:t>избирателния</a:t>
            </a:r>
            <a:r>
              <a:rPr lang="ru-RU" dirty="0"/>
              <a:t> </a:t>
            </a:r>
            <a:r>
              <a:rPr lang="ru-RU" dirty="0" err="1" smtClean="0"/>
              <a:t>списък</a:t>
            </a:r>
            <a:r>
              <a:rPr lang="ru-RU" dirty="0" smtClean="0"/>
              <a:t> “, </a:t>
            </a:r>
            <a:r>
              <a:rPr lang="ru-RU" dirty="0"/>
              <a:t>а </a:t>
            </a:r>
            <a:r>
              <a:rPr lang="ru-RU" dirty="0" err="1"/>
              <a:t>избирателят</a:t>
            </a:r>
            <a:r>
              <a:rPr lang="ru-RU" dirty="0"/>
              <a:t> </a:t>
            </a:r>
            <a:r>
              <a:rPr lang="ru-RU" u="sng" dirty="0"/>
              <a:t>не се допуска до повторно </a:t>
            </a:r>
            <a:r>
              <a:rPr lang="ru-RU" u="sng" dirty="0" err="1"/>
              <a:t>гласуване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dirty="0" err="1"/>
              <a:t>Ако</a:t>
            </a:r>
            <a:r>
              <a:rPr lang="ru-RU" dirty="0"/>
              <a:t> </a:t>
            </a:r>
            <a:r>
              <a:rPr lang="ru-RU" dirty="0" err="1"/>
              <a:t>избирателят</a:t>
            </a:r>
            <a:r>
              <a:rPr lang="ru-RU" dirty="0"/>
              <a:t> </a:t>
            </a:r>
            <a:r>
              <a:rPr lang="ru-RU" dirty="0" err="1"/>
              <a:t>сгреши</a:t>
            </a:r>
            <a:r>
              <a:rPr lang="ru-RU" dirty="0"/>
              <a:t> при </a:t>
            </a:r>
            <a:r>
              <a:rPr lang="ru-RU" dirty="0" err="1"/>
              <a:t>поставяне</a:t>
            </a:r>
            <a:r>
              <a:rPr lang="ru-RU" dirty="0"/>
              <a:t> на знака, </a:t>
            </a:r>
            <a:r>
              <a:rPr lang="ru-RU" dirty="0" err="1"/>
              <a:t>може</a:t>
            </a:r>
            <a:r>
              <a:rPr lang="ru-RU" dirty="0"/>
              <a:t> да </a:t>
            </a:r>
            <a:r>
              <a:rPr lang="ru-RU" dirty="0" err="1"/>
              <a:t>върне</a:t>
            </a:r>
            <a:r>
              <a:rPr lang="ru-RU" dirty="0"/>
              <a:t> </a:t>
            </a:r>
            <a:r>
              <a:rPr lang="ru-RU" dirty="0" err="1"/>
              <a:t>сгъната</a:t>
            </a:r>
            <a:r>
              <a:rPr lang="ru-RU" dirty="0"/>
              <a:t> </a:t>
            </a:r>
            <a:r>
              <a:rPr lang="ru-RU" dirty="0" err="1"/>
              <a:t>сгрешената</a:t>
            </a:r>
            <a:r>
              <a:rPr lang="ru-RU" dirty="0"/>
              <a:t> </a:t>
            </a:r>
            <a:r>
              <a:rPr lang="ru-RU" dirty="0" err="1"/>
              <a:t>бюлетина</a:t>
            </a:r>
            <a:r>
              <a:rPr lang="ru-RU" dirty="0"/>
              <a:t> и да получи нова (</a:t>
            </a:r>
            <a:r>
              <a:rPr lang="ru-RU" u="sng" dirty="0" err="1"/>
              <a:t>еднократно</a:t>
            </a:r>
            <a:r>
              <a:rPr lang="ru-RU" dirty="0"/>
              <a:t>). </a:t>
            </a:r>
            <a:r>
              <a:rPr lang="ru-RU" dirty="0" err="1"/>
              <a:t>Върху</a:t>
            </a:r>
            <a:r>
              <a:rPr lang="ru-RU" dirty="0"/>
              <a:t> </a:t>
            </a:r>
            <a:r>
              <a:rPr lang="ru-RU" dirty="0" err="1"/>
              <a:t>върнатата</a:t>
            </a:r>
            <a:r>
              <a:rPr lang="ru-RU" dirty="0"/>
              <a:t> </a:t>
            </a:r>
            <a:r>
              <a:rPr lang="ru-RU" dirty="0" err="1"/>
              <a:t>бюлетина</a:t>
            </a:r>
            <a:r>
              <a:rPr lang="ru-RU" dirty="0"/>
              <a:t> без да се </a:t>
            </a:r>
            <a:r>
              <a:rPr lang="ru-RU" dirty="0" err="1"/>
              <a:t>разгъва</a:t>
            </a:r>
            <a:r>
              <a:rPr lang="ru-RU" dirty="0"/>
              <a:t> се </a:t>
            </a:r>
            <a:r>
              <a:rPr lang="ru-RU" dirty="0" err="1"/>
              <a:t>написва</a:t>
            </a:r>
            <a:r>
              <a:rPr lang="ru-RU" dirty="0"/>
              <a:t> „</a:t>
            </a:r>
            <a:r>
              <a:rPr lang="ru-RU" dirty="0" err="1"/>
              <a:t>сгрешена</a:t>
            </a:r>
            <a:r>
              <a:rPr lang="ru-RU" dirty="0"/>
              <a:t>“, </a:t>
            </a:r>
            <a:r>
              <a:rPr lang="ru-RU" dirty="0" err="1"/>
              <a:t>подпечатва</a:t>
            </a:r>
            <a:r>
              <a:rPr lang="ru-RU" dirty="0"/>
              <a:t> се и се </a:t>
            </a:r>
            <a:r>
              <a:rPr lang="ru-RU" dirty="0" err="1"/>
              <a:t>подписва</a:t>
            </a:r>
            <a:r>
              <a:rPr lang="ru-RU" dirty="0"/>
              <a:t> от председателя, секретаря и трети член от друга партия или коалиция. При повторна грешка </a:t>
            </a:r>
            <a:r>
              <a:rPr lang="ru-RU" dirty="0" err="1"/>
              <a:t>избирателят</a:t>
            </a:r>
            <a:r>
              <a:rPr lang="ru-RU" dirty="0"/>
              <a:t> не </a:t>
            </a:r>
            <a:r>
              <a:rPr lang="ru-RU" dirty="0" err="1"/>
              <a:t>получава</a:t>
            </a:r>
            <a:r>
              <a:rPr lang="ru-RU" dirty="0"/>
              <a:t> нова </a:t>
            </a:r>
            <a:r>
              <a:rPr lang="ru-RU" dirty="0" err="1"/>
              <a:t>бюлетина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графа „</a:t>
            </a:r>
            <a:r>
              <a:rPr lang="ru-RU" dirty="0" err="1"/>
              <a:t>Забележки</a:t>
            </a:r>
            <a:r>
              <a:rPr lang="ru-RU" dirty="0"/>
              <a:t>“ на </a:t>
            </a:r>
            <a:r>
              <a:rPr lang="ru-RU" dirty="0" err="1"/>
              <a:t>избирателния</a:t>
            </a:r>
            <a:r>
              <a:rPr lang="ru-RU" dirty="0"/>
              <a:t> </a:t>
            </a:r>
            <a:r>
              <a:rPr lang="ru-RU" dirty="0" err="1"/>
              <a:t>списък</a:t>
            </a:r>
            <a:r>
              <a:rPr lang="ru-RU" dirty="0"/>
              <a:t> </a:t>
            </a:r>
            <a:r>
              <a:rPr lang="ru-RU" dirty="0" err="1"/>
              <a:t>членът</a:t>
            </a:r>
            <a:r>
              <a:rPr lang="ru-RU" dirty="0"/>
              <a:t> на СИК </a:t>
            </a:r>
            <a:r>
              <a:rPr lang="ru-RU" dirty="0" err="1"/>
              <a:t>отбелязва</a:t>
            </a:r>
            <a:r>
              <a:rPr lang="ru-RU" dirty="0"/>
              <a:t>, че </a:t>
            </a:r>
            <a:r>
              <a:rPr lang="ru-RU" dirty="0" err="1"/>
              <a:t>лицето</a:t>
            </a:r>
            <a:r>
              <a:rPr lang="ru-RU" dirty="0"/>
              <a:t> не е </a:t>
            </a:r>
            <a:r>
              <a:rPr lang="ru-RU" dirty="0" err="1"/>
              <a:t>гласувало</a:t>
            </a:r>
            <a:r>
              <a:rPr lang="ru-RU" dirty="0"/>
              <a:t>, </a:t>
            </a:r>
            <a:r>
              <a:rPr lang="ru-RU" dirty="0" err="1"/>
              <a:t>тъй</a:t>
            </a:r>
            <a:r>
              <a:rPr lang="ru-RU" dirty="0"/>
              <a:t> </a:t>
            </a:r>
            <a:r>
              <a:rPr lang="ru-RU" dirty="0" err="1"/>
              <a:t>като</a:t>
            </a:r>
            <a:r>
              <a:rPr lang="ru-RU" dirty="0"/>
              <a:t> два </a:t>
            </a:r>
            <a:r>
              <a:rPr lang="ru-RU" dirty="0" err="1"/>
              <a:t>пъти</a:t>
            </a:r>
            <a:r>
              <a:rPr lang="ru-RU" dirty="0"/>
              <a:t> е </a:t>
            </a:r>
            <a:r>
              <a:rPr lang="ru-RU" dirty="0" err="1"/>
              <a:t>сгрешило</a:t>
            </a:r>
            <a:r>
              <a:rPr lang="ru-RU" dirty="0"/>
              <a:t> при </a:t>
            </a:r>
            <a:r>
              <a:rPr lang="ru-RU" dirty="0" err="1"/>
              <a:t>гласуването</a:t>
            </a:r>
            <a:r>
              <a:rPr lang="ru-RU" dirty="0"/>
              <a:t>.</a:t>
            </a: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957770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838200" y="838200"/>
            <a:ext cx="10515600" cy="5338763"/>
          </a:xfrm>
        </p:spPr>
        <p:txBody>
          <a:bodyPr>
            <a:normAutofit fontScale="92500"/>
          </a:bodyPr>
          <a:lstStyle/>
          <a:p>
            <a:r>
              <a:rPr lang="ru-RU" dirty="0" err="1"/>
              <a:t>Забранява</a:t>
            </a:r>
            <a:r>
              <a:rPr lang="ru-RU" dirty="0"/>
              <a:t> се след </a:t>
            </a:r>
            <a:r>
              <a:rPr lang="ru-RU" dirty="0" err="1"/>
              <a:t>попълване</a:t>
            </a:r>
            <a:r>
              <a:rPr lang="ru-RU" dirty="0"/>
              <a:t> на </a:t>
            </a:r>
            <a:r>
              <a:rPr lang="ru-RU" dirty="0" err="1"/>
              <a:t>бюлетината</a:t>
            </a:r>
            <a:r>
              <a:rPr lang="ru-RU" dirty="0"/>
              <a:t> и </a:t>
            </a:r>
            <a:r>
              <a:rPr lang="ru-RU" dirty="0" err="1"/>
              <a:t>преди</a:t>
            </a:r>
            <a:r>
              <a:rPr lang="ru-RU" dirty="0"/>
              <a:t> </a:t>
            </a:r>
            <a:r>
              <a:rPr lang="ru-RU" dirty="0" err="1"/>
              <a:t>пускането</a:t>
            </a:r>
            <a:r>
              <a:rPr lang="ru-RU" dirty="0"/>
              <a:t> и́ в </a:t>
            </a:r>
            <a:r>
              <a:rPr lang="ru-RU" dirty="0" err="1"/>
              <a:t>избирателната</a:t>
            </a:r>
            <a:r>
              <a:rPr lang="ru-RU" dirty="0"/>
              <a:t> </a:t>
            </a:r>
            <a:r>
              <a:rPr lang="ru-RU" dirty="0" err="1"/>
              <a:t>кутия</a:t>
            </a:r>
            <a:r>
              <a:rPr lang="ru-RU" dirty="0"/>
              <a:t>, </a:t>
            </a:r>
            <a:r>
              <a:rPr lang="ru-RU" dirty="0" err="1"/>
              <a:t>избирателят</a:t>
            </a:r>
            <a:r>
              <a:rPr lang="ru-RU" dirty="0"/>
              <a:t> да </a:t>
            </a:r>
            <a:r>
              <a:rPr lang="ru-RU" dirty="0" err="1"/>
              <a:t>заснема</a:t>
            </a:r>
            <a:r>
              <a:rPr lang="ru-RU" dirty="0"/>
              <a:t> </a:t>
            </a:r>
            <a:r>
              <a:rPr lang="ru-RU" dirty="0" err="1"/>
              <a:t>бюлетината</a:t>
            </a:r>
            <a:r>
              <a:rPr lang="ru-RU" dirty="0"/>
              <a:t> или да я </a:t>
            </a:r>
            <a:r>
              <a:rPr lang="ru-RU" dirty="0" err="1"/>
              <a:t>разгъва</a:t>
            </a:r>
            <a:r>
              <a:rPr lang="ru-RU" dirty="0"/>
              <a:t> по начин, </a:t>
            </a:r>
            <a:r>
              <a:rPr lang="ru-RU" dirty="0" err="1"/>
              <a:t>позволяващ</a:t>
            </a:r>
            <a:r>
              <a:rPr lang="ru-RU" dirty="0"/>
              <a:t> да се </a:t>
            </a:r>
            <a:r>
              <a:rPr lang="ru-RU" dirty="0" err="1"/>
              <a:t>види</a:t>
            </a:r>
            <a:r>
              <a:rPr lang="ru-RU" dirty="0"/>
              <a:t> </a:t>
            </a:r>
            <a:r>
              <a:rPr lang="ru-RU" dirty="0" err="1"/>
              <a:t>начинът</a:t>
            </a:r>
            <a:r>
              <a:rPr lang="ru-RU" dirty="0"/>
              <a:t> на </a:t>
            </a:r>
            <a:r>
              <a:rPr lang="ru-RU" dirty="0" err="1"/>
              <a:t>гласуване</a:t>
            </a:r>
            <a:r>
              <a:rPr lang="ru-RU" dirty="0"/>
              <a:t>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- СИК </a:t>
            </a:r>
            <a:r>
              <a:rPr lang="ru-RU" dirty="0" err="1"/>
              <a:t>обявява</a:t>
            </a:r>
            <a:r>
              <a:rPr lang="ru-RU" dirty="0"/>
              <a:t> </a:t>
            </a:r>
            <a:r>
              <a:rPr lang="ru-RU" dirty="0" err="1"/>
              <a:t>бюлетината</a:t>
            </a:r>
            <a:r>
              <a:rPr lang="ru-RU" dirty="0"/>
              <a:t> за </a:t>
            </a:r>
            <a:r>
              <a:rPr lang="ru-RU" dirty="0" err="1"/>
              <a:t>недействителна</a:t>
            </a:r>
            <a:r>
              <a:rPr lang="ru-RU" dirty="0"/>
              <a:t> и </a:t>
            </a:r>
            <a:r>
              <a:rPr lang="ru-RU" dirty="0" err="1"/>
              <a:t>отбелязва</a:t>
            </a:r>
            <a:r>
              <a:rPr lang="ru-RU" dirty="0"/>
              <a:t> </a:t>
            </a:r>
            <a:r>
              <a:rPr lang="ru-RU" dirty="0" err="1"/>
              <a:t>това</a:t>
            </a:r>
            <a:r>
              <a:rPr lang="ru-RU" dirty="0"/>
              <a:t> </a:t>
            </a:r>
            <a:r>
              <a:rPr lang="ru-RU" dirty="0" err="1"/>
              <a:t>обстоятелство</a:t>
            </a:r>
            <a:r>
              <a:rPr lang="ru-RU" dirty="0"/>
              <a:t> </a:t>
            </a:r>
            <a:r>
              <a:rPr lang="ru-RU" dirty="0" err="1"/>
              <a:t>върху</a:t>
            </a:r>
            <a:r>
              <a:rPr lang="ru-RU" dirty="0"/>
              <a:t> </a:t>
            </a:r>
            <a:r>
              <a:rPr lang="ru-RU" dirty="0" err="1"/>
              <a:t>бюлетината</a:t>
            </a:r>
            <a:r>
              <a:rPr lang="ru-RU" dirty="0"/>
              <a:t>, </a:t>
            </a:r>
            <a:r>
              <a:rPr lang="ru-RU" dirty="0" err="1"/>
              <a:t>като</a:t>
            </a:r>
            <a:r>
              <a:rPr lang="ru-RU" dirty="0"/>
              <a:t> </a:t>
            </a:r>
            <a:r>
              <a:rPr lang="ru-RU" dirty="0" err="1"/>
              <a:t>върху</a:t>
            </a:r>
            <a:r>
              <a:rPr lang="ru-RU" dirty="0"/>
              <a:t> </a:t>
            </a:r>
            <a:r>
              <a:rPr lang="ru-RU" dirty="0" err="1"/>
              <a:t>нея</a:t>
            </a:r>
            <a:r>
              <a:rPr lang="ru-RU" dirty="0"/>
              <a:t> се </a:t>
            </a:r>
            <a:r>
              <a:rPr lang="ru-RU" dirty="0" err="1"/>
              <a:t>вписва</a:t>
            </a:r>
            <a:r>
              <a:rPr lang="ru-RU" dirty="0"/>
              <a:t> „</a:t>
            </a:r>
            <a:r>
              <a:rPr lang="ru-RU" dirty="0" err="1"/>
              <a:t>Недействителна</a:t>
            </a:r>
            <a:r>
              <a:rPr lang="ru-RU" dirty="0"/>
              <a:t> по чл. 227“ (при заснет вот) или „</a:t>
            </a:r>
            <a:r>
              <a:rPr lang="ru-RU" dirty="0" err="1"/>
              <a:t>Недействителна</a:t>
            </a:r>
            <a:r>
              <a:rPr lang="ru-RU" dirty="0"/>
              <a:t> по чл. 228“ (при показан вот). </a:t>
            </a:r>
            <a:r>
              <a:rPr lang="ru-RU" dirty="0" err="1"/>
              <a:t>Същия</a:t>
            </a:r>
            <a:r>
              <a:rPr lang="ru-RU" dirty="0"/>
              <a:t> текст се </a:t>
            </a:r>
            <a:r>
              <a:rPr lang="ru-RU" dirty="0" err="1"/>
              <a:t>вписва</a:t>
            </a:r>
            <a:r>
              <a:rPr lang="ru-RU" dirty="0"/>
              <a:t> и в графа „</a:t>
            </a:r>
            <a:r>
              <a:rPr lang="ru-RU" dirty="0" err="1"/>
              <a:t>Забележки</a:t>
            </a:r>
            <a:r>
              <a:rPr lang="ru-RU" dirty="0"/>
              <a:t>“ на </a:t>
            </a:r>
            <a:r>
              <a:rPr lang="ru-RU" dirty="0" err="1"/>
              <a:t>избирателния</a:t>
            </a:r>
            <a:r>
              <a:rPr lang="ru-RU" dirty="0"/>
              <a:t> </a:t>
            </a:r>
            <a:r>
              <a:rPr lang="ru-RU" dirty="0" err="1"/>
              <a:t>списък</a:t>
            </a:r>
            <a:r>
              <a:rPr lang="ru-RU" dirty="0"/>
              <a:t>. </a:t>
            </a:r>
            <a:r>
              <a:rPr lang="ru-RU" dirty="0" err="1"/>
              <a:t>Избирателят</a:t>
            </a:r>
            <a:r>
              <a:rPr lang="ru-RU" dirty="0"/>
              <a:t> </a:t>
            </a:r>
            <a:r>
              <a:rPr lang="ru-RU" u="sng" dirty="0"/>
              <a:t>не се допуска повторно до </a:t>
            </a:r>
            <a:r>
              <a:rPr lang="ru-RU" u="sng" dirty="0" err="1"/>
              <a:t>гласуване</a:t>
            </a:r>
            <a:r>
              <a:rPr lang="ru-RU" u="sng" dirty="0" smtClean="0"/>
              <a:t>.</a:t>
            </a:r>
          </a:p>
          <a:p>
            <a:pPr marL="0" indent="0">
              <a:buNone/>
            </a:pPr>
            <a:endParaRPr lang="ru-RU" sz="1100" u="sng" dirty="0"/>
          </a:p>
          <a:p>
            <a:pPr marL="0" indent="0">
              <a:buNone/>
            </a:pPr>
            <a:r>
              <a:rPr lang="ru-RU" dirty="0" smtClean="0"/>
              <a:t>! </a:t>
            </a:r>
            <a:r>
              <a:rPr lang="ru-RU" dirty="0" err="1" smtClean="0"/>
              <a:t>Ако</a:t>
            </a:r>
            <a:r>
              <a:rPr lang="ru-RU" dirty="0" smtClean="0"/>
              <a:t> </a:t>
            </a:r>
            <a:r>
              <a:rPr lang="ru-RU" dirty="0" err="1"/>
              <a:t>избирателната</a:t>
            </a:r>
            <a:r>
              <a:rPr lang="ru-RU" dirty="0"/>
              <a:t> </a:t>
            </a:r>
            <a:r>
              <a:rPr lang="ru-RU" dirty="0" err="1"/>
              <a:t>кутия</a:t>
            </a:r>
            <a:r>
              <a:rPr lang="ru-RU" dirty="0"/>
              <a:t> се </a:t>
            </a:r>
            <a:r>
              <a:rPr lang="ru-RU" dirty="0" err="1"/>
              <a:t>напълни</a:t>
            </a:r>
            <a:r>
              <a:rPr lang="ru-RU" dirty="0"/>
              <a:t> с хартиени </a:t>
            </a:r>
            <a:r>
              <a:rPr lang="ru-RU" dirty="0" err="1"/>
              <a:t>бюлетини</a:t>
            </a:r>
            <a:r>
              <a:rPr lang="ru-RU" dirty="0"/>
              <a:t>, </a:t>
            </a:r>
            <a:r>
              <a:rPr lang="ru-RU" dirty="0" err="1"/>
              <a:t>върху</a:t>
            </a:r>
            <a:r>
              <a:rPr lang="ru-RU" dirty="0"/>
              <a:t> </a:t>
            </a:r>
            <a:r>
              <a:rPr lang="ru-RU" dirty="0" err="1"/>
              <a:t>нейния</a:t>
            </a:r>
            <a:r>
              <a:rPr lang="ru-RU" dirty="0"/>
              <a:t> </a:t>
            </a:r>
            <a:r>
              <a:rPr lang="ru-RU" dirty="0" err="1"/>
              <a:t>отвор</a:t>
            </a:r>
            <a:r>
              <a:rPr lang="ru-RU" dirty="0"/>
              <a:t> се </a:t>
            </a:r>
            <a:r>
              <a:rPr lang="ru-RU" dirty="0" err="1"/>
              <a:t>залепва</a:t>
            </a:r>
            <a:r>
              <a:rPr lang="ru-RU" dirty="0"/>
              <a:t> </a:t>
            </a:r>
            <a:r>
              <a:rPr lang="ru-RU" dirty="0" err="1"/>
              <a:t>хартиена</a:t>
            </a:r>
            <a:r>
              <a:rPr lang="ru-RU" dirty="0"/>
              <a:t> лента с </a:t>
            </a:r>
            <a:r>
              <a:rPr lang="ru-RU" dirty="0" err="1"/>
              <a:t>подписите</a:t>
            </a:r>
            <a:r>
              <a:rPr lang="ru-RU" dirty="0"/>
              <a:t> на </a:t>
            </a:r>
            <a:r>
              <a:rPr lang="ru-RU" dirty="0" err="1"/>
              <a:t>членовете</a:t>
            </a:r>
            <a:r>
              <a:rPr lang="ru-RU" dirty="0"/>
              <a:t> на СИК и подпечатана. </a:t>
            </a:r>
            <a:r>
              <a:rPr lang="ru-RU" b="1" dirty="0" err="1"/>
              <a:t>Пълната</a:t>
            </a:r>
            <a:r>
              <a:rPr lang="ru-RU" b="1" dirty="0"/>
              <a:t> </a:t>
            </a:r>
            <a:r>
              <a:rPr lang="ru-RU" b="1" dirty="0" err="1"/>
              <a:t>кутия</a:t>
            </a:r>
            <a:r>
              <a:rPr lang="ru-RU" b="1" dirty="0"/>
              <a:t> </a:t>
            </a:r>
            <a:r>
              <a:rPr lang="ru-RU" b="1" dirty="0" err="1"/>
              <a:t>остава</a:t>
            </a:r>
            <a:r>
              <a:rPr lang="ru-RU" b="1" dirty="0"/>
              <a:t> на </a:t>
            </a:r>
            <a:r>
              <a:rPr lang="ru-RU" b="1" dirty="0" err="1"/>
              <a:t>масата</a:t>
            </a:r>
            <a:r>
              <a:rPr lang="ru-RU" dirty="0"/>
              <a:t>. </a:t>
            </a:r>
            <a:r>
              <a:rPr lang="ru-RU" dirty="0" err="1"/>
              <a:t>Запечатва</a:t>
            </a:r>
            <a:r>
              <a:rPr lang="ru-RU" dirty="0"/>
              <a:t> се втора </a:t>
            </a:r>
            <a:r>
              <a:rPr lang="ru-RU" dirty="0" err="1"/>
              <a:t>кутия</a:t>
            </a:r>
            <a:r>
              <a:rPr lang="ru-RU" dirty="0"/>
              <a:t> и </a:t>
            </a:r>
            <a:r>
              <a:rPr lang="ru-RU" dirty="0" err="1"/>
              <a:t>гласуването</a:t>
            </a:r>
            <a:r>
              <a:rPr lang="ru-RU" dirty="0"/>
              <a:t> </a:t>
            </a:r>
            <a:r>
              <a:rPr lang="ru-RU" dirty="0" err="1"/>
              <a:t>продължава</a:t>
            </a:r>
            <a:r>
              <a:rPr lang="ru-RU" dirty="0"/>
              <a:t>.</a:t>
            </a: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106618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74700" y="314325"/>
            <a:ext cx="10515600" cy="765175"/>
          </a:xfrm>
        </p:spPr>
        <p:txBody>
          <a:bodyPr>
            <a:normAutofit/>
          </a:bodyPr>
          <a:lstStyle/>
          <a:p>
            <a:r>
              <a:rPr lang="ru-RU" sz="4000" b="1" i="1" dirty="0" err="1"/>
              <a:t>Гласуване</a:t>
            </a:r>
            <a:r>
              <a:rPr lang="ru-RU" sz="4000" b="1" i="1" dirty="0"/>
              <a:t> чрез машина за </a:t>
            </a:r>
            <a:r>
              <a:rPr lang="ru-RU" sz="4000" b="1" i="1" dirty="0" err="1"/>
              <a:t>гласуване</a:t>
            </a:r>
            <a:endParaRPr lang="bg-BG" sz="4000" b="1" i="1" dirty="0"/>
          </a:p>
        </p:txBody>
      </p:sp>
      <p:pic>
        <p:nvPicPr>
          <p:cNvPr id="6" name="Контейнер за съдържание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10349" y="1600200"/>
            <a:ext cx="5979010" cy="511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95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11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2" name="Контейнер за съдържание 2">
            <a:extLst>
              <a:ext uri="{FF2B5EF4-FFF2-40B4-BE49-F238E27FC236}">
                <a16:creationId xmlns:a16="http://schemas.microsoft.com/office/drawing/2014/main" id="{21848246-2702-AEBA-5375-0020F02DA887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643469" y="1782981"/>
          <a:ext cx="4008384" cy="4393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3" name="Group 13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54" name="Rectangle 14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Isosceles Triangle 15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6" name="Group 17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57" name="Isosceles Triangle 18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Rectangle 19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2" name="Картина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335" y="4013861"/>
            <a:ext cx="5294095" cy="1358240"/>
          </a:xfrm>
          <a:prstGeom prst="rect">
            <a:avLst/>
          </a:prstGeom>
        </p:spPr>
      </p:pic>
      <p:pic>
        <p:nvPicPr>
          <p:cNvPr id="13" name="Картина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335" y="1830373"/>
            <a:ext cx="5294095" cy="1243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4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838200" y="1054100"/>
            <a:ext cx="10515600" cy="5122863"/>
          </a:xfrm>
        </p:spPr>
        <p:txBody>
          <a:bodyPr/>
          <a:lstStyle/>
          <a:p>
            <a:r>
              <a:rPr lang="ru-RU" dirty="0" err="1"/>
              <a:t>Когато</a:t>
            </a:r>
            <a:r>
              <a:rPr lang="ru-RU" dirty="0"/>
              <a:t> </a:t>
            </a:r>
            <a:r>
              <a:rPr lang="ru-RU" dirty="0" err="1"/>
              <a:t>избирателят</a:t>
            </a:r>
            <a:r>
              <a:rPr lang="ru-RU" dirty="0"/>
              <a:t> </a:t>
            </a:r>
            <a:r>
              <a:rPr lang="ru-RU" dirty="0" err="1"/>
              <a:t>изпитва</a:t>
            </a:r>
            <a:r>
              <a:rPr lang="ru-RU" dirty="0"/>
              <a:t> затруднение с </a:t>
            </a:r>
            <a:r>
              <a:rPr lang="ru-RU" dirty="0" err="1"/>
              <a:t>гласуването</a:t>
            </a:r>
            <a:r>
              <a:rPr lang="ru-RU" dirty="0"/>
              <a:t> и не </a:t>
            </a:r>
            <a:r>
              <a:rPr lang="ru-RU" dirty="0" err="1"/>
              <a:t>предприема</a:t>
            </a:r>
            <a:r>
              <a:rPr lang="ru-RU" dirty="0"/>
              <a:t> действия по </a:t>
            </a:r>
            <a:r>
              <a:rPr lang="ru-RU" dirty="0" err="1"/>
              <a:t>гласуване</a:t>
            </a:r>
            <a:r>
              <a:rPr lang="ru-RU" dirty="0"/>
              <a:t> пред </a:t>
            </a:r>
            <a:r>
              <a:rPr lang="ru-RU" dirty="0" err="1"/>
              <a:t>машината</a:t>
            </a:r>
            <a:r>
              <a:rPr lang="ru-RU" b="1" dirty="0"/>
              <a:t>, член на СИК </a:t>
            </a:r>
            <a:r>
              <a:rPr lang="ru-RU" b="1" dirty="0" err="1"/>
              <a:t>му</a:t>
            </a:r>
            <a:r>
              <a:rPr lang="ru-RU" b="1" dirty="0"/>
              <a:t> </a:t>
            </a:r>
            <a:r>
              <a:rPr lang="ru-RU" b="1" dirty="0" err="1"/>
              <a:t>оказва</a:t>
            </a:r>
            <a:r>
              <a:rPr lang="ru-RU" b="1" dirty="0"/>
              <a:t> </a:t>
            </a:r>
            <a:r>
              <a:rPr lang="ru-RU" b="1" dirty="0" err="1"/>
              <a:t>съдействие</a:t>
            </a:r>
            <a:r>
              <a:rPr lang="ru-RU" b="1" dirty="0"/>
              <a:t> от не </a:t>
            </a:r>
            <a:r>
              <a:rPr lang="ru-RU" b="1" dirty="0" err="1"/>
              <a:t>по-малко</a:t>
            </a:r>
            <a:r>
              <a:rPr lang="ru-RU" b="1" dirty="0"/>
              <a:t> от 2 метра </a:t>
            </a:r>
            <a:r>
              <a:rPr lang="ru-RU" b="1" dirty="0" err="1"/>
              <a:t>разстояние</a:t>
            </a:r>
            <a:r>
              <a:rPr lang="ru-RU" dirty="0"/>
              <a:t>, без да </a:t>
            </a:r>
            <a:r>
              <a:rPr lang="ru-RU" dirty="0" err="1"/>
              <a:t>има</a:t>
            </a:r>
            <a:r>
              <a:rPr lang="ru-RU" dirty="0"/>
              <a:t> </a:t>
            </a:r>
            <a:r>
              <a:rPr lang="ru-RU" dirty="0" err="1"/>
              <a:t>видимост</a:t>
            </a:r>
            <a:r>
              <a:rPr lang="ru-RU" dirty="0"/>
              <a:t> </a:t>
            </a:r>
            <a:r>
              <a:rPr lang="ru-RU" dirty="0" err="1"/>
              <a:t>върху</a:t>
            </a:r>
            <a:r>
              <a:rPr lang="ru-RU" dirty="0"/>
              <a:t> </a:t>
            </a:r>
            <a:r>
              <a:rPr lang="ru-RU" dirty="0" err="1"/>
              <a:t>екрана</a:t>
            </a:r>
            <a:r>
              <a:rPr lang="ru-RU" dirty="0"/>
              <a:t> и без да </a:t>
            </a:r>
            <a:r>
              <a:rPr lang="ru-RU" dirty="0" err="1"/>
              <a:t>влияе</a:t>
            </a:r>
            <a:r>
              <a:rPr lang="ru-RU" dirty="0"/>
              <a:t> </a:t>
            </a:r>
            <a:r>
              <a:rPr lang="ru-RU" dirty="0" err="1"/>
              <a:t>върху</a:t>
            </a:r>
            <a:r>
              <a:rPr lang="ru-RU" dirty="0"/>
              <a:t> </a:t>
            </a:r>
            <a:r>
              <a:rPr lang="ru-RU" dirty="0" err="1"/>
              <a:t>вота</a:t>
            </a:r>
            <a:r>
              <a:rPr lang="ru-RU" dirty="0"/>
              <a:t> на избирателя и при </a:t>
            </a:r>
            <a:r>
              <a:rPr lang="ru-RU" dirty="0" err="1"/>
              <a:t>запазване</a:t>
            </a:r>
            <a:r>
              <a:rPr lang="ru-RU" dirty="0"/>
              <a:t> </a:t>
            </a:r>
            <a:r>
              <a:rPr lang="ru-RU" dirty="0" err="1"/>
              <a:t>тайната</a:t>
            </a:r>
            <a:r>
              <a:rPr lang="ru-RU" dirty="0"/>
              <a:t> на </a:t>
            </a:r>
            <a:r>
              <a:rPr lang="ru-RU" dirty="0" err="1"/>
              <a:t>вота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dirty="0" err="1"/>
              <a:t>Ако</a:t>
            </a:r>
            <a:r>
              <a:rPr lang="ru-RU" dirty="0"/>
              <a:t> </a:t>
            </a:r>
            <a:r>
              <a:rPr lang="ru-RU" dirty="0" err="1"/>
              <a:t>избирателната</a:t>
            </a:r>
            <a:r>
              <a:rPr lang="ru-RU" dirty="0"/>
              <a:t> </a:t>
            </a:r>
            <a:r>
              <a:rPr lang="ru-RU" dirty="0" err="1"/>
              <a:t>кутия</a:t>
            </a:r>
            <a:r>
              <a:rPr lang="ru-RU" dirty="0"/>
              <a:t> се </a:t>
            </a:r>
            <a:r>
              <a:rPr lang="ru-RU" dirty="0" err="1"/>
              <a:t>напълни</a:t>
            </a:r>
            <a:r>
              <a:rPr lang="ru-RU" dirty="0"/>
              <a:t> с </a:t>
            </a:r>
            <a:r>
              <a:rPr lang="ru-RU" dirty="0" err="1"/>
              <a:t>бюлетини</a:t>
            </a:r>
            <a:r>
              <a:rPr lang="ru-RU" dirty="0"/>
              <a:t> от </a:t>
            </a:r>
            <a:r>
              <a:rPr lang="ru-RU" dirty="0" err="1"/>
              <a:t>машинно</a:t>
            </a:r>
            <a:r>
              <a:rPr lang="ru-RU" dirty="0"/>
              <a:t> </a:t>
            </a:r>
            <a:r>
              <a:rPr lang="ru-RU" dirty="0" err="1"/>
              <a:t>гласуване</a:t>
            </a:r>
            <a:r>
              <a:rPr lang="ru-RU" dirty="0"/>
              <a:t>, </a:t>
            </a:r>
            <a:r>
              <a:rPr lang="ru-RU" dirty="0" err="1"/>
              <a:t>върху</a:t>
            </a:r>
            <a:r>
              <a:rPr lang="ru-RU" dirty="0"/>
              <a:t> </a:t>
            </a:r>
            <a:r>
              <a:rPr lang="ru-RU" dirty="0" err="1"/>
              <a:t>нейния</a:t>
            </a:r>
            <a:r>
              <a:rPr lang="ru-RU" dirty="0"/>
              <a:t> </a:t>
            </a:r>
            <a:r>
              <a:rPr lang="ru-RU" dirty="0" err="1"/>
              <a:t>отвор</a:t>
            </a:r>
            <a:r>
              <a:rPr lang="ru-RU" dirty="0"/>
              <a:t> се </a:t>
            </a:r>
            <a:r>
              <a:rPr lang="ru-RU" dirty="0" err="1"/>
              <a:t>залепва</a:t>
            </a:r>
            <a:r>
              <a:rPr lang="ru-RU" dirty="0"/>
              <a:t> </a:t>
            </a:r>
            <a:r>
              <a:rPr lang="ru-RU" dirty="0" err="1"/>
              <a:t>хартиена</a:t>
            </a:r>
            <a:r>
              <a:rPr lang="ru-RU" dirty="0"/>
              <a:t> лента с </a:t>
            </a:r>
            <a:r>
              <a:rPr lang="ru-RU" dirty="0" err="1"/>
              <a:t>подписите</a:t>
            </a:r>
            <a:r>
              <a:rPr lang="ru-RU" dirty="0"/>
              <a:t> на </a:t>
            </a:r>
            <a:r>
              <a:rPr lang="ru-RU" dirty="0" err="1"/>
              <a:t>членовете</a:t>
            </a:r>
            <a:r>
              <a:rPr lang="ru-RU" dirty="0"/>
              <a:t> на СИК и подпечатана. </a:t>
            </a:r>
            <a:r>
              <a:rPr lang="ru-RU" b="1" dirty="0" err="1"/>
              <a:t>Пълната</a:t>
            </a:r>
            <a:r>
              <a:rPr lang="ru-RU" b="1" dirty="0"/>
              <a:t> </a:t>
            </a:r>
            <a:r>
              <a:rPr lang="ru-RU" b="1" dirty="0" err="1"/>
              <a:t>кутия</a:t>
            </a:r>
            <a:r>
              <a:rPr lang="ru-RU" b="1" dirty="0"/>
              <a:t> </a:t>
            </a:r>
            <a:r>
              <a:rPr lang="ru-RU" b="1" dirty="0" err="1"/>
              <a:t>остава</a:t>
            </a:r>
            <a:r>
              <a:rPr lang="ru-RU" b="1" dirty="0"/>
              <a:t> на </a:t>
            </a:r>
            <a:r>
              <a:rPr lang="ru-RU" b="1" dirty="0" err="1"/>
              <a:t>масата</a:t>
            </a:r>
            <a:r>
              <a:rPr lang="ru-RU" dirty="0"/>
              <a:t>. </a:t>
            </a:r>
            <a:r>
              <a:rPr lang="ru-RU" dirty="0" err="1"/>
              <a:t>Запечатва</a:t>
            </a:r>
            <a:r>
              <a:rPr lang="ru-RU" dirty="0"/>
              <a:t> се втора </a:t>
            </a:r>
            <a:r>
              <a:rPr lang="ru-RU" dirty="0" err="1"/>
              <a:t>кутия</a:t>
            </a:r>
            <a:r>
              <a:rPr lang="ru-RU" dirty="0"/>
              <a:t> и </a:t>
            </a:r>
            <a:r>
              <a:rPr lang="ru-RU" dirty="0" err="1"/>
              <a:t>гласуването</a:t>
            </a:r>
            <a:r>
              <a:rPr lang="ru-RU" dirty="0"/>
              <a:t> </a:t>
            </a:r>
            <a:r>
              <a:rPr lang="ru-RU" dirty="0" err="1"/>
              <a:t>продължава</a:t>
            </a:r>
            <a:endParaRPr lang="ru-RU" dirty="0"/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561217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1375"/>
          </a:xfrm>
        </p:spPr>
        <p:txBody>
          <a:bodyPr>
            <a:normAutofit/>
          </a:bodyPr>
          <a:lstStyle/>
          <a:p>
            <a:r>
              <a:rPr lang="bg-BG" sz="4000" b="1" i="1" dirty="0"/>
              <a:t>Гласуване с придружител 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838200" y="1585732"/>
            <a:ext cx="10515600" cy="5030968"/>
          </a:xfrm>
        </p:spPr>
        <p:txBody>
          <a:bodyPr>
            <a:normAutofit/>
          </a:bodyPr>
          <a:lstStyle/>
          <a:p>
            <a:r>
              <a:rPr lang="ru-RU" dirty="0" err="1"/>
              <a:t>Избирател</a:t>
            </a:r>
            <a:r>
              <a:rPr lang="ru-RU" dirty="0"/>
              <a:t> с </a:t>
            </a:r>
            <a:r>
              <a:rPr lang="ru-RU" dirty="0" err="1"/>
              <a:t>увредено</a:t>
            </a:r>
            <a:r>
              <a:rPr lang="ru-RU" dirty="0"/>
              <a:t> зрение, с </a:t>
            </a:r>
            <a:r>
              <a:rPr lang="ru-RU" dirty="0" err="1"/>
              <a:t>увреден</a:t>
            </a:r>
            <a:r>
              <a:rPr lang="ru-RU" dirty="0"/>
              <a:t> слух или с </a:t>
            </a:r>
            <a:r>
              <a:rPr lang="ru-RU" dirty="0" err="1"/>
              <a:t>друго</a:t>
            </a:r>
            <a:r>
              <a:rPr lang="ru-RU" dirty="0"/>
              <a:t> </a:t>
            </a:r>
            <a:r>
              <a:rPr lang="ru-RU" dirty="0" err="1"/>
              <a:t>увреждане</a:t>
            </a:r>
            <a:r>
              <a:rPr lang="ru-RU" dirty="0"/>
              <a:t>, </a:t>
            </a:r>
            <a:r>
              <a:rPr lang="ru-RU" dirty="0" err="1"/>
              <a:t>което</a:t>
            </a:r>
            <a:r>
              <a:rPr lang="ru-RU" dirty="0"/>
              <a:t> не </a:t>
            </a:r>
            <a:r>
              <a:rPr lang="ru-RU" dirty="0" err="1"/>
              <a:t>му</a:t>
            </a:r>
            <a:r>
              <a:rPr lang="ru-RU" dirty="0"/>
              <a:t> </a:t>
            </a:r>
            <a:r>
              <a:rPr lang="ru-RU" dirty="0" err="1"/>
              <a:t>позволява</a:t>
            </a:r>
            <a:r>
              <a:rPr lang="ru-RU" dirty="0"/>
              <a:t> да </a:t>
            </a:r>
            <a:r>
              <a:rPr lang="ru-RU" dirty="0" err="1"/>
              <a:t>извърши</a:t>
            </a:r>
            <a:r>
              <a:rPr lang="ru-RU" dirty="0"/>
              <a:t> сам </a:t>
            </a:r>
            <a:r>
              <a:rPr lang="ru-RU" dirty="0" err="1"/>
              <a:t>необходимите</a:t>
            </a:r>
            <a:r>
              <a:rPr lang="ru-RU" dirty="0"/>
              <a:t> действия при </a:t>
            </a:r>
            <a:r>
              <a:rPr lang="ru-RU" dirty="0" err="1"/>
              <a:t>гласуването</a:t>
            </a:r>
            <a:r>
              <a:rPr lang="ru-RU" dirty="0"/>
              <a:t>, </a:t>
            </a:r>
            <a:r>
              <a:rPr lang="ru-RU" dirty="0" err="1"/>
              <a:t>може</a:t>
            </a:r>
            <a:r>
              <a:rPr lang="ru-RU" dirty="0"/>
              <a:t> да поиска и да </a:t>
            </a:r>
            <a:r>
              <a:rPr lang="ru-RU" dirty="0" err="1"/>
              <a:t>посочи</a:t>
            </a:r>
            <a:r>
              <a:rPr lang="ru-RU" dirty="0"/>
              <a:t> </a:t>
            </a:r>
            <a:r>
              <a:rPr lang="ru-RU" dirty="0" err="1"/>
              <a:t>придружител</a:t>
            </a:r>
            <a:r>
              <a:rPr lang="ru-RU" dirty="0"/>
              <a:t>, </a:t>
            </a:r>
            <a:r>
              <a:rPr lang="ru-RU" dirty="0" err="1"/>
              <a:t>който</a:t>
            </a:r>
            <a:r>
              <a:rPr lang="ru-RU" dirty="0"/>
              <a:t> да </a:t>
            </a:r>
            <a:r>
              <a:rPr lang="ru-RU" dirty="0" err="1"/>
              <a:t>го</a:t>
            </a:r>
            <a:r>
              <a:rPr lang="ru-RU" dirty="0"/>
              <a:t> </a:t>
            </a:r>
            <a:r>
              <a:rPr lang="ru-RU" dirty="0" err="1"/>
              <a:t>подпомогне</a:t>
            </a:r>
            <a:r>
              <a:rPr lang="ru-RU" dirty="0"/>
              <a:t> при </a:t>
            </a:r>
            <a:r>
              <a:rPr lang="ru-RU" dirty="0" err="1"/>
              <a:t>гласуването</a:t>
            </a:r>
            <a:r>
              <a:rPr lang="ru-RU" dirty="0"/>
              <a:t>. </a:t>
            </a:r>
            <a:endParaRPr lang="ru-RU" dirty="0" smtClean="0"/>
          </a:p>
          <a:p>
            <a:pPr marL="0" indent="0">
              <a:buNone/>
            </a:pPr>
            <a:endParaRPr lang="ru-RU" sz="500" dirty="0" smtClean="0"/>
          </a:p>
          <a:p>
            <a:r>
              <a:rPr lang="ru-RU" u="sng" dirty="0" err="1" smtClean="0"/>
              <a:t>Избирателят</a:t>
            </a:r>
            <a:r>
              <a:rPr lang="ru-RU" u="sng" dirty="0" smtClean="0"/>
              <a:t> </a:t>
            </a:r>
            <a:r>
              <a:rPr lang="ru-RU" u="sng" dirty="0"/>
              <a:t>не е </a:t>
            </a:r>
            <a:r>
              <a:rPr lang="ru-RU" u="sng" dirty="0" err="1"/>
              <a:t>длъжен</a:t>
            </a:r>
            <a:r>
              <a:rPr lang="ru-RU" u="sng" dirty="0"/>
              <a:t> да </a:t>
            </a:r>
            <a:r>
              <a:rPr lang="ru-RU" u="sng" dirty="0" err="1"/>
              <a:t>представи</a:t>
            </a:r>
            <a:r>
              <a:rPr lang="ru-RU" u="sng" dirty="0"/>
              <a:t> документ от ТЕЛК/НЕЛК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b="1" dirty="0" smtClean="0"/>
              <a:t> </a:t>
            </a:r>
            <a:r>
              <a:rPr lang="ru-RU" b="1" dirty="0" err="1" smtClean="0"/>
              <a:t>Неграмотността</a:t>
            </a:r>
            <a:r>
              <a:rPr lang="ru-RU" b="1" dirty="0" smtClean="0"/>
              <a:t> </a:t>
            </a:r>
            <a:r>
              <a:rPr lang="ru-RU" b="1" dirty="0"/>
              <a:t>не е основание за </a:t>
            </a:r>
            <a:r>
              <a:rPr lang="ru-RU" b="1" dirty="0" err="1"/>
              <a:t>гласуване</a:t>
            </a:r>
            <a:r>
              <a:rPr lang="ru-RU" b="1" dirty="0"/>
              <a:t> с </a:t>
            </a:r>
            <a:r>
              <a:rPr lang="ru-RU" b="1" dirty="0" err="1" smtClean="0"/>
              <a:t>придружител</a:t>
            </a:r>
            <a:r>
              <a:rPr lang="ru-RU" b="1" dirty="0" smtClean="0"/>
              <a:t>!</a:t>
            </a:r>
            <a:endParaRPr lang="ru-RU" b="1" dirty="0"/>
          </a:p>
          <a:p>
            <a:r>
              <a:rPr lang="ru-RU" dirty="0" err="1"/>
              <a:t>Допускането</a:t>
            </a:r>
            <a:r>
              <a:rPr lang="ru-RU" dirty="0"/>
              <a:t> на </a:t>
            </a:r>
            <a:r>
              <a:rPr lang="ru-RU" dirty="0" err="1"/>
              <a:t>избирател</a:t>
            </a:r>
            <a:r>
              <a:rPr lang="ru-RU" dirty="0"/>
              <a:t> да </a:t>
            </a:r>
            <a:r>
              <a:rPr lang="ru-RU" dirty="0" err="1"/>
              <a:t>гласува</a:t>
            </a:r>
            <a:r>
              <a:rPr lang="ru-RU" dirty="0"/>
              <a:t> с </a:t>
            </a:r>
            <a:r>
              <a:rPr lang="ru-RU" dirty="0" err="1"/>
              <a:t>придружител</a:t>
            </a:r>
            <a:r>
              <a:rPr lang="ru-RU" dirty="0"/>
              <a:t> </a:t>
            </a:r>
            <a:r>
              <a:rPr lang="ru-RU" u="sng" dirty="0"/>
              <a:t>е по </a:t>
            </a:r>
            <a:r>
              <a:rPr lang="ru-RU" u="sng" dirty="0" err="1"/>
              <a:t>преценка</a:t>
            </a:r>
            <a:r>
              <a:rPr lang="ru-RU" u="sng" dirty="0"/>
              <a:t> на председателя на СИК. </a:t>
            </a:r>
            <a:endParaRPr lang="ru-RU" u="sng" dirty="0" smtClean="0"/>
          </a:p>
          <a:p>
            <a:r>
              <a:rPr lang="ru-RU" dirty="0" smtClean="0"/>
              <a:t>Член </a:t>
            </a:r>
            <a:r>
              <a:rPr lang="ru-RU" dirty="0"/>
              <a:t>от </a:t>
            </a:r>
            <a:r>
              <a:rPr lang="ru-RU" dirty="0" err="1"/>
              <a:t>комисията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да </a:t>
            </a:r>
            <a:r>
              <a:rPr lang="ru-RU" dirty="0" err="1"/>
              <a:t>оспори</a:t>
            </a:r>
            <a:r>
              <a:rPr lang="ru-RU" dirty="0"/>
              <a:t> </a:t>
            </a:r>
            <a:r>
              <a:rPr lang="ru-RU" dirty="0" err="1"/>
              <a:t>решението</a:t>
            </a:r>
            <a:r>
              <a:rPr lang="ru-RU" dirty="0"/>
              <a:t> на председателя. По </a:t>
            </a:r>
            <a:r>
              <a:rPr lang="ru-RU" dirty="0" err="1"/>
              <a:t>оспорването</a:t>
            </a:r>
            <a:r>
              <a:rPr lang="ru-RU" dirty="0"/>
              <a:t> СИК се </a:t>
            </a:r>
            <a:r>
              <a:rPr lang="ru-RU" dirty="0" err="1"/>
              <a:t>произнася</a:t>
            </a:r>
            <a:r>
              <a:rPr lang="ru-RU" dirty="0"/>
              <a:t> с решение и </a:t>
            </a:r>
            <a:r>
              <a:rPr lang="ru-RU" dirty="0" err="1"/>
              <a:t>съставя</a:t>
            </a:r>
            <a:r>
              <a:rPr lang="ru-RU" dirty="0"/>
              <a:t> протокол. </a:t>
            </a: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474468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838200" y="1028700"/>
            <a:ext cx="10515600" cy="5148263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При </a:t>
            </a:r>
            <a:r>
              <a:rPr lang="ru-RU" dirty="0" err="1"/>
              <a:t>гласуването</a:t>
            </a:r>
            <a:r>
              <a:rPr lang="ru-RU" dirty="0"/>
              <a:t> СИК </a:t>
            </a:r>
            <a:r>
              <a:rPr lang="ru-RU" dirty="0" err="1"/>
              <a:t>отбелязва</a:t>
            </a:r>
            <a:r>
              <a:rPr lang="ru-RU" dirty="0"/>
              <a:t> в графа „</a:t>
            </a:r>
            <a:r>
              <a:rPr lang="ru-RU" dirty="0" err="1"/>
              <a:t>Забележки</a:t>
            </a:r>
            <a:r>
              <a:rPr lang="ru-RU" dirty="0"/>
              <a:t>“ на </a:t>
            </a:r>
            <a:r>
              <a:rPr lang="ru-RU" dirty="0" err="1"/>
              <a:t>избирателния</a:t>
            </a:r>
            <a:r>
              <a:rPr lang="ru-RU" dirty="0"/>
              <a:t> </a:t>
            </a:r>
            <a:r>
              <a:rPr lang="ru-RU" dirty="0" err="1"/>
              <a:t>списък</a:t>
            </a:r>
            <a:r>
              <a:rPr lang="ru-RU" dirty="0"/>
              <a:t> </a:t>
            </a:r>
            <a:r>
              <a:rPr lang="ru-RU" dirty="0" err="1"/>
              <a:t>срещу</a:t>
            </a:r>
            <a:r>
              <a:rPr lang="ru-RU" dirty="0"/>
              <a:t> </a:t>
            </a:r>
            <a:r>
              <a:rPr lang="ru-RU" dirty="0" err="1"/>
              <a:t>името</a:t>
            </a:r>
            <a:r>
              <a:rPr lang="ru-RU" dirty="0"/>
              <a:t> на избирателя трите имена и ЕГН на </a:t>
            </a:r>
            <a:r>
              <a:rPr lang="ru-RU" dirty="0" err="1"/>
              <a:t>придружителя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err="1" smtClean="0"/>
              <a:t>Придружителят</a:t>
            </a:r>
            <a:r>
              <a:rPr lang="ru-RU" dirty="0" smtClean="0"/>
              <a:t> </a:t>
            </a:r>
            <a:r>
              <a:rPr lang="ru-RU" u="sng" dirty="0"/>
              <a:t>не се </a:t>
            </a:r>
            <a:r>
              <a:rPr lang="ru-RU" u="sng" dirty="0" err="1"/>
              <a:t>подписва</a:t>
            </a:r>
            <a:r>
              <a:rPr lang="ru-RU" u="sng" dirty="0"/>
              <a:t> </a:t>
            </a:r>
            <a:r>
              <a:rPr lang="ru-RU" dirty="0"/>
              <a:t>в </a:t>
            </a:r>
            <a:r>
              <a:rPr lang="ru-RU" dirty="0" err="1"/>
              <a:t>избирателния</a:t>
            </a:r>
            <a:r>
              <a:rPr lang="ru-RU" dirty="0"/>
              <a:t> </a:t>
            </a:r>
            <a:r>
              <a:rPr lang="ru-RU" dirty="0" err="1"/>
              <a:t>списък</a:t>
            </a:r>
            <a:r>
              <a:rPr lang="ru-RU" dirty="0"/>
              <a:t>. </a:t>
            </a:r>
            <a:r>
              <a:rPr lang="ru-RU" dirty="0" err="1"/>
              <a:t>Данните</a:t>
            </a:r>
            <a:r>
              <a:rPr lang="ru-RU" dirty="0"/>
              <a:t> на </a:t>
            </a:r>
            <a:r>
              <a:rPr lang="ru-RU" dirty="0" err="1"/>
              <a:t>придружителя</a:t>
            </a:r>
            <a:r>
              <a:rPr lang="ru-RU" dirty="0"/>
              <a:t> се </a:t>
            </a:r>
            <a:r>
              <a:rPr lang="ru-RU" dirty="0" err="1"/>
              <a:t>вписват</a:t>
            </a:r>
            <a:r>
              <a:rPr lang="ru-RU" dirty="0"/>
              <a:t> и в </a:t>
            </a:r>
            <a:r>
              <a:rPr lang="ru-RU" dirty="0" err="1"/>
              <a:t>Списъка</a:t>
            </a:r>
            <a:r>
              <a:rPr lang="ru-RU" dirty="0"/>
              <a:t> за </a:t>
            </a:r>
            <a:r>
              <a:rPr lang="ru-RU" dirty="0" err="1"/>
              <a:t>допълнително</a:t>
            </a:r>
            <a:r>
              <a:rPr lang="ru-RU" dirty="0"/>
              <a:t> </a:t>
            </a:r>
            <a:r>
              <a:rPr lang="ru-RU" dirty="0" err="1"/>
              <a:t>вписване</a:t>
            </a:r>
            <a:r>
              <a:rPr lang="ru-RU" dirty="0"/>
              <a:t> на </a:t>
            </a:r>
            <a:r>
              <a:rPr lang="ru-RU" dirty="0" err="1"/>
              <a:t>придружителите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err="1" smtClean="0"/>
              <a:t>Когато</a:t>
            </a:r>
            <a:r>
              <a:rPr lang="ru-RU" dirty="0" smtClean="0"/>
              <a:t> </a:t>
            </a:r>
            <a:r>
              <a:rPr lang="ru-RU" dirty="0" err="1"/>
              <a:t>увреждането</a:t>
            </a:r>
            <a:r>
              <a:rPr lang="ru-RU" dirty="0"/>
              <a:t> не </a:t>
            </a:r>
            <a:r>
              <a:rPr lang="ru-RU" dirty="0" err="1"/>
              <a:t>позволява</a:t>
            </a:r>
            <a:r>
              <a:rPr lang="ru-RU" dirty="0"/>
              <a:t> на избирателя да се </a:t>
            </a:r>
            <a:r>
              <a:rPr lang="ru-RU" dirty="0" err="1"/>
              <a:t>подпише</a:t>
            </a:r>
            <a:r>
              <a:rPr lang="ru-RU" dirty="0"/>
              <a:t>, в </a:t>
            </a:r>
            <a:r>
              <a:rPr lang="ru-RU" dirty="0" err="1"/>
              <a:t>полето</a:t>
            </a:r>
            <a:r>
              <a:rPr lang="ru-RU" dirty="0"/>
              <a:t> за </a:t>
            </a:r>
            <a:r>
              <a:rPr lang="ru-RU" dirty="0" err="1"/>
              <a:t>подпис</a:t>
            </a:r>
            <a:r>
              <a:rPr lang="ru-RU" dirty="0"/>
              <a:t> член на </a:t>
            </a:r>
            <a:r>
              <a:rPr lang="ru-RU" dirty="0" err="1"/>
              <a:t>комисията</a:t>
            </a:r>
            <a:r>
              <a:rPr lang="ru-RU" dirty="0"/>
              <a:t> </a:t>
            </a:r>
            <a:r>
              <a:rPr lang="ru-RU" dirty="0" err="1"/>
              <a:t>отбелязва</a:t>
            </a:r>
            <a:r>
              <a:rPr lang="ru-RU" dirty="0"/>
              <a:t> „</a:t>
            </a:r>
            <a:r>
              <a:rPr lang="ru-RU" dirty="0" err="1"/>
              <a:t>гласувал</a:t>
            </a:r>
            <a:r>
              <a:rPr lang="ru-RU" dirty="0"/>
              <a:t>“ и се </a:t>
            </a:r>
            <a:r>
              <a:rPr lang="ru-RU" dirty="0" err="1"/>
              <a:t>подписва</a:t>
            </a:r>
            <a:r>
              <a:rPr lang="ru-RU" dirty="0"/>
              <a:t>. </a:t>
            </a:r>
            <a:r>
              <a:rPr lang="ru-RU" u="sng" dirty="0" err="1"/>
              <a:t>Това</a:t>
            </a:r>
            <a:r>
              <a:rPr lang="ru-RU" u="sng" dirty="0"/>
              <a:t> </a:t>
            </a:r>
            <a:r>
              <a:rPr lang="ru-RU" u="sng" dirty="0" err="1"/>
              <a:t>обстоятелство</a:t>
            </a:r>
            <a:r>
              <a:rPr lang="ru-RU" u="sng" dirty="0"/>
              <a:t> се </a:t>
            </a:r>
            <a:r>
              <a:rPr lang="ru-RU" u="sng" dirty="0" err="1"/>
              <a:t>отбелязва</a:t>
            </a:r>
            <a:r>
              <a:rPr lang="ru-RU" u="sng" dirty="0"/>
              <a:t> в </a:t>
            </a:r>
            <a:r>
              <a:rPr lang="ru-RU" u="sng" dirty="0" err="1"/>
              <a:t>графата</a:t>
            </a:r>
            <a:r>
              <a:rPr lang="ru-RU" u="sng" dirty="0"/>
              <a:t> „</a:t>
            </a:r>
            <a:r>
              <a:rPr lang="ru-RU" u="sng" dirty="0" err="1"/>
              <a:t>Забележки</a:t>
            </a:r>
            <a:r>
              <a:rPr lang="ru-RU" u="sng" dirty="0"/>
              <a:t>“ на </a:t>
            </a:r>
            <a:r>
              <a:rPr lang="ru-RU" u="sng" dirty="0" err="1"/>
              <a:t>избирателния</a:t>
            </a:r>
            <a:r>
              <a:rPr lang="ru-RU" u="sng" dirty="0"/>
              <a:t> </a:t>
            </a:r>
            <a:r>
              <a:rPr lang="ru-RU" u="sng" dirty="0" err="1"/>
              <a:t>списък</a:t>
            </a:r>
            <a:r>
              <a:rPr lang="ru-RU" u="sng" dirty="0"/>
              <a:t> и в протокола на СИК. </a:t>
            </a:r>
          </a:p>
          <a:p>
            <a:r>
              <a:rPr lang="ru-RU" dirty="0"/>
              <a:t>След </a:t>
            </a:r>
            <a:r>
              <a:rPr lang="ru-RU" dirty="0" err="1"/>
              <a:t>приключване</a:t>
            </a:r>
            <a:r>
              <a:rPr lang="ru-RU" dirty="0"/>
              <a:t> на </a:t>
            </a:r>
            <a:r>
              <a:rPr lang="ru-RU" dirty="0" err="1"/>
              <a:t>гласуването</a:t>
            </a:r>
            <a:r>
              <a:rPr lang="ru-RU" dirty="0"/>
              <a:t> </a:t>
            </a:r>
            <a:r>
              <a:rPr lang="ru-RU" dirty="0" err="1"/>
              <a:t>Списъкът</a:t>
            </a:r>
            <a:r>
              <a:rPr lang="ru-RU" dirty="0"/>
              <a:t> за </a:t>
            </a:r>
            <a:r>
              <a:rPr lang="ru-RU" dirty="0" err="1"/>
              <a:t>допълнително</a:t>
            </a:r>
            <a:r>
              <a:rPr lang="ru-RU" dirty="0"/>
              <a:t> </a:t>
            </a:r>
            <a:r>
              <a:rPr lang="ru-RU" dirty="0" err="1"/>
              <a:t>вписване</a:t>
            </a:r>
            <a:r>
              <a:rPr lang="ru-RU" dirty="0"/>
              <a:t> на </a:t>
            </a:r>
            <a:r>
              <a:rPr lang="ru-RU" dirty="0" err="1"/>
              <a:t>придружителите</a:t>
            </a:r>
            <a:r>
              <a:rPr lang="ru-RU" dirty="0"/>
              <a:t> се </a:t>
            </a:r>
            <a:r>
              <a:rPr lang="ru-RU" dirty="0" err="1"/>
              <a:t>подписва</a:t>
            </a:r>
            <a:r>
              <a:rPr lang="ru-RU" dirty="0"/>
              <a:t> от председателя и секретаря на СИК.</a:t>
            </a: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6014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933253" cy="1325563"/>
          </a:xfrm>
        </p:spPr>
        <p:txBody>
          <a:bodyPr>
            <a:normAutofit/>
          </a:bodyPr>
          <a:lstStyle/>
          <a:p>
            <a:r>
              <a:rPr lang="ru-RU" sz="3200" b="1" i="1" dirty="0"/>
              <a:t>Не </a:t>
            </a:r>
            <a:r>
              <a:rPr lang="ru-RU" sz="3200" b="1" i="1" dirty="0" err="1"/>
              <a:t>могат</a:t>
            </a:r>
            <a:r>
              <a:rPr lang="ru-RU" sz="3200" b="1" i="1" dirty="0"/>
              <a:t> да </a:t>
            </a:r>
            <a:r>
              <a:rPr lang="ru-RU" sz="3200" b="1" i="1" dirty="0" err="1"/>
              <a:t>бъдат</a:t>
            </a:r>
            <a:r>
              <a:rPr lang="ru-RU" sz="3200" b="1" i="1" dirty="0"/>
              <a:t> </a:t>
            </a:r>
            <a:r>
              <a:rPr lang="ru-RU" sz="3200" b="1" i="1" dirty="0" err="1"/>
              <a:t>придружители</a:t>
            </a:r>
            <a:r>
              <a:rPr lang="ru-RU" sz="3200" b="1" i="1" dirty="0"/>
              <a:t> </a:t>
            </a:r>
            <a:r>
              <a:rPr lang="ru-RU" sz="3200" b="1" i="1" dirty="0" err="1"/>
              <a:t>следните</a:t>
            </a:r>
            <a:r>
              <a:rPr lang="ru-RU" sz="3200" b="1" i="1" dirty="0"/>
              <a:t> категории лица</a:t>
            </a:r>
            <a:endParaRPr lang="bg-BG" sz="3200" b="1" i="1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член на </a:t>
            </a:r>
            <a:r>
              <a:rPr lang="ru-RU" dirty="0" err="1"/>
              <a:t>избирателна</a:t>
            </a:r>
            <a:r>
              <a:rPr lang="ru-RU" dirty="0"/>
              <a:t> </a:t>
            </a:r>
            <a:r>
              <a:rPr lang="ru-RU" dirty="0" err="1" smtClean="0"/>
              <a:t>комисия</a:t>
            </a:r>
            <a:r>
              <a:rPr lang="ru-RU" dirty="0" smtClean="0"/>
              <a:t>;</a:t>
            </a:r>
          </a:p>
          <a:p>
            <a:r>
              <a:rPr lang="ru-RU" dirty="0" smtClean="0"/>
              <a:t>Кандидат;</a:t>
            </a:r>
          </a:p>
          <a:p>
            <a:r>
              <a:rPr lang="ru-RU" dirty="0" err="1" smtClean="0"/>
              <a:t>представител</a:t>
            </a:r>
            <a:r>
              <a:rPr lang="ru-RU" dirty="0" smtClean="0"/>
              <a:t> </a:t>
            </a:r>
            <a:r>
              <a:rPr lang="ru-RU" dirty="0"/>
              <a:t>на партия, </a:t>
            </a:r>
            <a:r>
              <a:rPr lang="ru-RU" dirty="0" smtClean="0"/>
              <a:t>коалиция;</a:t>
            </a:r>
          </a:p>
          <a:p>
            <a:r>
              <a:rPr lang="ru-RU" dirty="0" err="1" smtClean="0"/>
              <a:t>Застъпник</a:t>
            </a:r>
            <a:r>
              <a:rPr lang="ru-RU" dirty="0" smtClean="0"/>
              <a:t>;</a:t>
            </a:r>
          </a:p>
          <a:p>
            <a:r>
              <a:rPr lang="ru-RU" dirty="0" err="1" smtClean="0"/>
              <a:t>Наблюдател</a:t>
            </a:r>
            <a:r>
              <a:rPr lang="ru-RU" dirty="0" smtClean="0"/>
              <a:t>;</a:t>
            </a:r>
          </a:p>
          <a:p>
            <a:r>
              <a:rPr lang="ru-RU" dirty="0" err="1" smtClean="0"/>
              <a:t>Анкетьор</a:t>
            </a:r>
            <a:r>
              <a:rPr lang="ru-RU" dirty="0" smtClean="0"/>
              <a:t>;</a:t>
            </a:r>
          </a:p>
          <a:p>
            <a:r>
              <a:rPr lang="ru-RU" dirty="0" smtClean="0"/>
              <a:t>Техник;</a:t>
            </a:r>
          </a:p>
          <a:p>
            <a:r>
              <a:rPr lang="ru-RU" dirty="0"/>
              <a:t>О</a:t>
            </a:r>
            <a:r>
              <a:rPr lang="ru-RU" dirty="0" smtClean="0"/>
              <a:t>храна</a:t>
            </a:r>
            <a:r>
              <a:rPr lang="ru-RU" dirty="0"/>
              <a:t>. </a:t>
            </a:r>
          </a:p>
          <a:p>
            <a:pPr marL="0" indent="0" algn="just">
              <a:buNone/>
            </a:pPr>
            <a:r>
              <a:rPr lang="ru-RU" dirty="0" smtClean="0"/>
              <a:t>	</a:t>
            </a:r>
            <a:r>
              <a:rPr lang="ru-RU" dirty="0" err="1" smtClean="0"/>
              <a:t>Едно</a:t>
            </a:r>
            <a:r>
              <a:rPr lang="ru-RU" dirty="0" smtClean="0"/>
              <a:t> </a:t>
            </a:r>
            <a:r>
              <a:rPr lang="ru-RU" dirty="0"/>
              <a:t>лице не </a:t>
            </a:r>
            <a:r>
              <a:rPr lang="ru-RU" dirty="0" err="1"/>
              <a:t>може</a:t>
            </a:r>
            <a:r>
              <a:rPr lang="ru-RU" dirty="0"/>
              <a:t> да </a:t>
            </a:r>
            <a:r>
              <a:rPr lang="ru-RU" dirty="0" err="1"/>
              <a:t>бъде</a:t>
            </a:r>
            <a:r>
              <a:rPr lang="ru-RU" dirty="0"/>
              <a:t> </a:t>
            </a:r>
            <a:r>
              <a:rPr lang="ru-RU" dirty="0" err="1"/>
              <a:t>придружител</a:t>
            </a:r>
            <a:r>
              <a:rPr lang="ru-RU" dirty="0"/>
              <a:t> на </a:t>
            </a:r>
            <a:r>
              <a:rPr lang="ru-RU" dirty="0" err="1"/>
              <a:t>повече</a:t>
            </a:r>
            <a:r>
              <a:rPr lang="ru-RU" dirty="0"/>
              <a:t> от </a:t>
            </a:r>
            <a:r>
              <a:rPr lang="ru-RU" dirty="0" err="1"/>
              <a:t>двама</a:t>
            </a:r>
            <a:r>
              <a:rPr lang="ru-RU" dirty="0"/>
              <a:t> избиратели.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56666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31875"/>
          </a:xfrm>
        </p:spPr>
        <p:txBody>
          <a:bodyPr>
            <a:normAutofit fontScale="90000"/>
          </a:bodyPr>
          <a:lstStyle/>
          <a:p>
            <a:r>
              <a:rPr lang="ru-RU" sz="4000" b="1" i="1" dirty="0"/>
              <a:t>Действия при </a:t>
            </a:r>
            <a:r>
              <a:rPr lang="ru-RU" sz="4000" b="1" i="1" dirty="0" err="1"/>
              <a:t>проблеми</a:t>
            </a:r>
            <a:r>
              <a:rPr lang="ru-RU" sz="4000" b="1" i="1" dirty="0"/>
              <a:t> с </a:t>
            </a:r>
            <a:r>
              <a:rPr lang="ru-RU" sz="4000" b="1" i="1" dirty="0" err="1"/>
              <a:t>машината</a:t>
            </a:r>
            <a:r>
              <a:rPr lang="ru-RU" sz="4000" b="1" i="1" dirty="0"/>
              <a:t> за </a:t>
            </a:r>
            <a:r>
              <a:rPr lang="ru-RU" sz="4000" b="1" i="1" dirty="0" err="1"/>
              <a:t>гласуване</a:t>
            </a:r>
            <a:endParaRPr lang="bg-BG" sz="4000" b="1" i="1" dirty="0"/>
          </a:p>
        </p:txBody>
      </p:sp>
      <p:pic>
        <p:nvPicPr>
          <p:cNvPr id="6" name="Контейнер за съдържание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93517" y="1574157"/>
            <a:ext cx="5646006" cy="5002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15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838200" y="1325366"/>
            <a:ext cx="10515600" cy="4851597"/>
          </a:xfrm>
        </p:spPr>
        <p:txBody>
          <a:bodyPr>
            <a:normAutofit/>
          </a:bodyPr>
          <a:lstStyle/>
          <a:p>
            <a:r>
              <a:rPr lang="ru-RU" dirty="0" err="1"/>
              <a:t>Окончателно</a:t>
            </a:r>
            <a:r>
              <a:rPr lang="ru-RU" dirty="0"/>
              <a:t> </a:t>
            </a:r>
            <a:r>
              <a:rPr lang="ru-RU" dirty="0" err="1"/>
              <a:t>преминаване</a:t>
            </a:r>
            <a:r>
              <a:rPr lang="ru-RU" dirty="0"/>
              <a:t> </a:t>
            </a:r>
            <a:r>
              <a:rPr lang="ru-RU" dirty="0" err="1"/>
              <a:t>към</a:t>
            </a:r>
            <a:r>
              <a:rPr lang="ru-RU" dirty="0"/>
              <a:t> </a:t>
            </a:r>
            <a:r>
              <a:rPr lang="ru-RU" dirty="0" err="1"/>
              <a:t>гласуване</a:t>
            </a:r>
            <a:r>
              <a:rPr lang="ru-RU" dirty="0"/>
              <a:t> само с </a:t>
            </a:r>
            <a:r>
              <a:rPr lang="ru-RU" dirty="0" err="1"/>
              <a:t>хартиени</a:t>
            </a:r>
            <a:r>
              <a:rPr lang="ru-RU" dirty="0"/>
              <a:t> </a:t>
            </a:r>
            <a:r>
              <a:rPr lang="ru-RU" dirty="0" err="1"/>
              <a:t>бюлетини</a:t>
            </a:r>
            <a:r>
              <a:rPr lang="ru-RU" dirty="0"/>
              <a:t> се </a:t>
            </a:r>
            <a:r>
              <a:rPr lang="ru-RU" dirty="0" err="1"/>
              <a:t>осъществява</a:t>
            </a:r>
            <a:r>
              <a:rPr lang="ru-RU" dirty="0"/>
              <a:t> </a:t>
            </a:r>
            <a:r>
              <a:rPr lang="ru-RU" dirty="0" err="1"/>
              <a:t>единствено</a:t>
            </a:r>
            <a:r>
              <a:rPr lang="ru-RU" dirty="0"/>
              <a:t>, </a:t>
            </a:r>
            <a:r>
              <a:rPr lang="ru-RU" dirty="0" err="1"/>
              <a:t>ако</a:t>
            </a:r>
            <a:r>
              <a:rPr lang="ru-RU" dirty="0"/>
              <a:t> </a:t>
            </a:r>
            <a:r>
              <a:rPr lang="ru-RU" dirty="0" err="1"/>
              <a:t>техническите</a:t>
            </a:r>
            <a:r>
              <a:rPr lang="ru-RU" dirty="0"/>
              <a:t> причини не </a:t>
            </a:r>
            <a:r>
              <a:rPr lang="ru-RU" dirty="0" err="1"/>
              <a:t>могат</a:t>
            </a:r>
            <a:r>
              <a:rPr lang="ru-RU" dirty="0"/>
              <a:t> да </a:t>
            </a:r>
            <a:r>
              <a:rPr lang="ru-RU" dirty="0" err="1"/>
              <a:t>бъдат</a:t>
            </a:r>
            <a:r>
              <a:rPr lang="ru-RU" dirty="0"/>
              <a:t> </a:t>
            </a:r>
            <a:r>
              <a:rPr lang="ru-RU" dirty="0" err="1"/>
              <a:t>отстранени</a:t>
            </a:r>
            <a:r>
              <a:rPr lang="ru-RU" dirty="0"/>
              <a:t>, </a:t>
            </a:r>
            <a:r>
              <a:rPr lang="ru-RU" dirty="0" err="1"/>
              <a:t>като</a:t>
            </a:r>
            <a:r>
              <a:rPr lang="ru-RU" dirty="0"/>
              <a:t> СИК </a:t>
            </a:r>
            <a:r>
              <a:rPr lang="ru-RU" dirty="0" err="1"/>
              <a:t>попълва</a:t>
            </a:r>
            <a:r>
              <a:rPr lang="ru-RU" dirty="0"/>
              <a:t> протокол за наличие на </a:t>
            </a:r>
            <a:r>
              <a:rPr lang="ru-RU" dirty="0" err="1"/>
              <a:t>предпоставки</a:t>
            </a:r>
            <a:r>
              <a:rPr lang="ru-RU" dirty="0"/>
              <a:t> по чл. 269 ИК (Приложение 5 </a:t>
            </a:r>
            <a:r>
              <a:rPr lang="ru-RU" dirty="0" err="1"/>
              <a:t>към</a:t>
            </a:r>
            <a:r>
              <a:rPr lang="ru-RU" dirty="0"/>
              <a:t> </a:t>
            </a:r>
            <a:r>
              <a:rPr lang="ru-RU" dirty="0" err="1"/>
              <a:t>методическите</a:t>
            </a:r>
            <a:r>
              <a:rPr lang="ru-RU" dirty="0"/>
              <a:t> указания). </a:t>
            </a:r>
            <a:endParaRPr lang="ru-RU" dirty="0" smtClean="0"/>
          </a:p>
          <a:p>
            <a:r>
              <a:rPr lang="ru-RU" dirty="0" smtClean="0"/>
              <a:t>СИК </a:t>
            </a:r>
            <a:r>
              <a:rPr lang="ru-RU" dirty="0" err="1"/>
              <a:t>незабавно</a:t>
            </a:r>
            <a:r>
              <a:rPr lang="ru-RU" dirty="0"/>
              <a:t> </a:t>
            </a:r>
            <a:r>
              <a:rPr lang="ru-RU" dirty="0" err="1"/>
              <a:t>уведомява</a:t>
            </a:r>
            <a:r>
              <a:rPr lang="ru-RU" dirty="0"/>
              <a:t> РИК, </a:t>
            </a:r>
            <a:r>
              <a:rPr lang="ru-RU" dirty="0" err="1"/>
              <a:t>като</a:t>
            </a:r>
            <a:r>
              <a:rPr lang="ru-RU" dirty="0"/>
              <a:t> </a:t>
            </a:r>
            <a:r>
              <a:rPr lang="ru-RU" dirty="0" err="1"/>
              <a:t>изпраща</a:t>
            </a:r>
            <a:r>
              <a:rPr lang="ru-RU" dirty="0"/>
              <a:t> </a:t>
            </a:r>
            <a:r>
              <a:rPr lang="ru-RU" dirty="0" err="1" smtClean="0"/>
              <a:t>попълнени</a:t>
            </a:r>
            <a:r>
              <a:rPr lang="ru-RU" dirty="0" smtClean="0"/>
              <a:t> </a:t>
            </a:r>
            <a:r>
              <a:rPr lang="ru-RU" dirty="0"/>
              <a:t>и </a:t>
            </a:r>
            <a:r>
              <a:rPr lang="ru-RU" dirty="0" err="1" smtClean="0"/>
              <a:t>подписани</a:t>
            </a:r>
            <a:r>
              <a:rPr lang="ru-RU" dirty="0" smtClean="0"/>
              <a:t>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ru-RU" dirty="0" smtClean="0"/>
              <a:t> </a:t>
            </a:r>
            <a:r>
              <a:rPr lang="ru-RU" dirty="0" err="1" smtClean="0"/>
              <a:t>протоколи</a:t>
            </a:r>
            <a:r>
              <a:rPr lang="ru-RU" dirty="0" smtClean="0"/>
              <a:t> - </a:t>
            </a:r>
            <a:r>
              <a:rPr lang="ru-RU" dirty="0"/>
              <a:t>Приложение </a:t>
            </a:r>
            <a:r>
              <a:rPr lang="ru-RU" dirty="0" smtClean="0"/>
              <a:t>4 и Приложение </a:t>
            </a:r>
            <a:r>
              <a:rPr lang="ru-RU" dirty="0"/>
              <a:t>5</a:t>
            </a:r>
            <a:r>
              <a:rPr lang="ru-RU" dirty="0" smtClean="0"/>
              <a:t>.</a:t>
            </a:r>
          </a:p>
          <a:p>
            <a:pPr marL="457200" lvl="1" indent="0">
              <a:buNone/>
            </a:pPr>
            <a:endParaRPr lang="ru-RU" dirty="0"/>
          </a:p>
          <a:p>
            <a:pPr marL="0" indent="0">
              <a:buNone/>
            </a:pP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6115728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8200" y="276225"/>
            <a:ext cx="10515600" cy="1325563"/>
          </a:xfrm>
        </p:spPr>
        <p:txBody>
          <a:bodyPr>
            <a:normAutofit/>
          </a:bodyPr>
          <a:lstStyle/>
          <a:p>
            <a:r>
              <a:rPr lang="ru-RU" sz="4000" b="1" i="1" dirty="0" err="1"/>
              <a:t>Непреодолими</a:t>
            </a:r>
            <a:r>
              <a:rPr lang="ru-RU" sz="4000" b="1" i="1" dirty="0"/>
              <a:t> </a:t>
            </a:r>
            <a:r>
              <a:rPr lang="ru-RU" sz="4000" b="1" i="1" dirty="0" err="1"/>
              <a:t>външни</a:t>
            </a:r>
            <a:r>
              <a:rPr lang="ru-RU" sz="4000" b="1" i="1" dirty="0"/>
              <a:t> </a:t>
            </a:r>
            <a:r>
              <a:rPr lang="ru-RU" sz="4000" b="1" i="1" dirty="0" err="1"/>
              <a:t>обстоятелства</a:t>
            </a:r>
            <a:r>
              <a:rPr lang="ru-RU" sz="4000" b="1" i="1" dirty="0"/>
              <a:t> по чл. 269 ИК </a:t>
            </a:r>
            <a:r>
              <a:rPr lang="ru-RU" sz="4000" b="1" i="1" dirty="0" err="1"/>
              <a:t>са</a:t>
            </a:r>
            <a:r>
              <a:rPr lang="ru-RU" sz="4000" b="1" i="1" dirty="0"/>
              <a:t> </a:t>
            </a:r>
            <a:r>
              <a:rPr lang="ru-RU" sz="4000" b="1" i="1" dirty="0" err="1"/>
              <a:t>налице</a:t>
            </a:r>
            <a:r>
              <a:rPr lang="ru-RU" sz="4000" b="1" i="1" dirty="0"/>
              <a:t>, </a:t>
            </a:r>
            <a:r>
              <a:rPr lang="ru-RU" sz="4000" b="1" i="1" dirty="0" err="1" smtClean="0"/>
              <a:t>когато</a:t>
            </a:r>
            <a:r>
              <a:rPr lang="ru-RU" sz="4000" b="1" i="1" dirty="0"/>
              <a:t>:</a:t>
            </a:r>
            <a:endParaRPr lang="bg-BG" sz="4000" b="1" i="1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838200" y="2141316"/>
            <a:ext cx="10515600" cy="4035646"/>
          </a:xfrm>
        </p:spPr>
        <p:txBody>
          <a:bodyPr/>
          <a:lstStyle/>
          <a:p>
            <a:pPr marL="0" indent="0">
              <a:buNone/>
            </a:pPr>
            <a:r>
              <a:rPr lang="ru-RU" sz="3600" dirty="0" err="1"/>
              <a:t>П</a:t>
            </a:r>
            <a:r>
              <a:rPr lang="ru-RU" sz="3600" dirty="0" err="1" smtClean="0"/>
              <a:t>оради</a:t>
            </a:r>
            <a:r>
              <a:rPr lang="ru-RU" sz="3600" dirty="0" smtClean="0"/>
              <a:t> </a:t>
            </a:r>
            <a:r>
              <a:rPr lang="ru-RU" sz="3600" dirty="0" err="1"/>
              <a:t>непредвидими</a:t>
            </a:r>
            <a:r>
              <a:rPr lang="ru-RU" sz="3600" dirty="0"/>
              <a:t> действия или </a:t>
            </a:r>
            <a:r>
              <a:rPr lang="ru-RU" sz="3600" dirty="0" err="1"/>
              <a:t>събития</a:t>
            </a:r>
            <a:r>
              <a:rPr lang="ru-RU" sz="3600" dirty="0"/>
              <a:t> </a:t>
            </a:r>
            <a:r>
              <a:rPr lang="ru-RU" sz="3600" dirty="0" err="1"/>
              <a:t>машинното</a:t>
            </a:r>
            <a:r>
              <a:rPr lang="ru-RU" sz="3600" dirty="0"/>
              <a:t> </a:t>
            </a:r>
            <a:r>
              <a:rPr lang="ru-RU" sz="3600" dirty="0" err="1"/>
              <a:t>гласуване</a:t>
            </a:r>
            <a:r>
              <a:rPr lang="ru-RU" sz="3600" dirty="0"/>
              <a:t> </a:t>
            </a:r>
            <a:r>
              <a:rPr lang="ru-RU" sz="3600" dirty="0" err="1"/>
              <a:t>бъде</a:t>
            </a:r>
            <a:r>
              <a:rPr lang="ru-RU" sz="3600" dirty="0"/>
              <a:t> </a:t>
            </a:r>
            <a:r>
              <a:rPr lang="ru-RU" sz="3600" dirty="0" err="1"/>
              <a:t>препятствано</a:t>
            </a:r>
            <a:r>
              <a:rPr lang="ru-RU" sz="3600" dirty="0"/>
              <a:t> до степен на </a:t>
            </a:r>
            <a:r>
              <a:rPr lang="ru-RU" sz="3600" dirty="0" err="1"/>
              <a:t>невъзможност</a:t>
            </a:r>
            <a:r>
              <a:rPr lang="ru-RU" sz="3600" dirty="0"/>
              <a:t> да </a:t>
            </a:r>
            <a:r>
              <a:rPr lang="ru-RU" sz="3600" dirty="0" err="1"/>
              <a:t>бъде</a:t>
            </a:r>
            <a:r>
              <a:rPr lang="ru-RU" sz="3600" dirty="0"/>
              <a:t> произведено по определения технологичен </a:t>
            </a:r>
            <a:r>
              <a:rPr lang="ru-RU" sz="3600" dirty="0" err="1"/>
              <a:t>ред</a:t>
            </a:r>
            <a:r>
              <a:rPr lang="ru-RU" sz="3600" dirty="0"/>
              <a:t> и не </a:t>
            </a:r>
            <a:r>
              <a:rPr lang="ru-RU" sz="3600" dirty="0" err="1"/>
              <a:t>позволява</a:t>
            </a:r>
            <a:r>
              <a:rPr lang="ru-RU" sz="3600" dirty="0"/>
              <a:t> на </a:t>
            </a:r>
            <a:r>
              <a:rPr lang="ru-RU" sz="3600" dirty="0" err="1"/>
              <a:t>избирателите</a:t>
            </a:r>
            <a:r>
              <a:rPr lang="ru-RU" sz="3600" dirty="0"/>
              <a:t> да </a:t>
            </a:r>
            <a:r>
              <a:rPr lang="ru-RU" sz="3600" dirty="0" err="1"/>
              <a:t>упражнят</a:t>
            </a:r>
            <a:r>
              <a:rPr lang="ru-RU" sz="3600" dirty="0"/>
              <a:t> </a:t>
            </a:r>
            <a:r>
              <a:rPr lang="ru-RU" sz="3600" dirty="0" err="1"/>
              <a:t>правото</a:t>
            </a:r>
            <a:r>
              <a:rPr lang="ru-RU" sz="3600" dirty="0"/>
              <a:t> си на глас чрез машина за </a:t>
            </a:r>
            <a:r>
              <a:rPr lang="ru-RU" sz="3600" dirty="0" err="1"/>
              <a:t>гласуване</a:t>
            </a:r>
            <a:r>
              <a:rPr lang="ru-RU" dirty="0"/>
              <a:t>.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10058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673100" y="352425"/>
            <a:ext cx="10820400" cy="1325563"/>
          </a:xfrm>
        </p:spPr>
        <p:txBody>
          <a:bodyPr>
            <a:normAutofit/>
          </a:bodyPr>
          <a:lstStyle/>
          <a:p>
            <a:r>
              <a:rPr lang="ru-RU" sz="3600" b="1" i="1" dirty="0"/>
              <a:t>Не </a:t>
            </a:r>
            <a:r>
              <a:rPr lang="ru-RU" sz="3600" b="1" i="1" dirty="0" err="1"/>
              <a:t>са</a:t>
            </a:r>
            <a:r>
              <a:rPr lang="ru-RU" sz="3600" b="1" i="1" dirty="0"/>
              <a:t> </a:t>
            </a:r>
            <a:r>
              <a:rPr lang="ru-RU" sz="3600" b="1" i="1" dirty="0" err="1"/>
              <a:t>налице</a:t>
            </a:r>
            <a:r>
              <a:rPr lang="ru-RU" sz="3600" b="1" i="1" dirty="0"/>
              <a:t> </a:t>
            </a:r>
            <a:r>
              <a:rPr lang="ru-RU" sz="3600" b="1" i="1" dirty="0" err="1"/>
              <a:t>непреодолими</a:t>
            </a:r>
            <a:r>
              <a:rPr lang="ru-RU" sz="3600" b="1" i="1" dirty="0"/>
              <a:t> </a:t>
            </a:r>
            <a:r>
              <a:rPr lang="ru-RU" sz="3600" b="1" i="1" dirty="0" err="1"/>
              <a:t>външни</a:t>
            </a:r>
            <a:r>
              <a:rPr lang="ru-RU" sz="3600" b="1" i="1" dirty="0"/>
              <a:t> </a:t>
            </a:r>
            <a:r>
              <a:rPr lang="ru-RU" sz="3600" b="1" i="1" dirty="0" err="1"/>
              <a:t>обстоятелства</a:t>
            </a:r>
            <a:r>
              <a:rPr lang="ru-RU" sz="3600" b="1" i="1" dirty="0"/>
              <a:t> по </a:t>
            </a:r>
            <a:r>
              <a:rPr lang="ru-RU" sz="3600" b="1" i="1" dirty="0" err="1"/>
              <a:t>смисъла</a:t>
            </a:r>
            <a:r>
              <a:rPr lang="ru-RU" sz="3600" b="1" i="1" dirty="0"/>
              <a:t> на чл. 269 ИК</a:t>
            </a:r>
            <a:endParaRPr lang="bg-BG" sz="3600" b="1" i="1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838200" y="2362199"/>
            <a:ext cx="10515600" cy="3814763"/>
          </a:xfrm>
        </p:spPr>
        <p:txBody>
          <a:bodyPr/>
          <a:lstStyle/>
          <a:p>
            <a:r>
              <a:rPr lang="ru-RU" dirty="0" err="1"/>
              <a:t>Смяна</a:t>
            </a:r>
            <a:r>
              <a:rPr lang="ru-RU" dirty="0"/>
              <a:t> на </a:t>
            </a:r>
            <a:r>
              <a:rPr lang="ru-RU" dirty="0" err="1"/>
              <a:t>хартиена</a:t>
            </a:r>
            <a:r>
              <a:rPr lang="ru-RU" dirty="0"/>
              <a:t> </a:t>
            </a:r>
            <a:r>
              <a:rPr lang="ru-RU" dirty="0" err="1"/>
              <a:t>ролка</a:t>
            </a:r>
            <a:endParaRPr lang="ru-RU" dirty="0"/>
          </a:p>
          <a:p>
            <a:r>
              <a:rPr lang="ru-RU" dirty="0" err="1"/>
              <a:t>Смяна</a:t>
            </a:r>
            <a:r>
              <a:rPr lang="ru-RU" dirty="0"/>
              <a:t> на </a:t>
            </a:r>
            <a:r>
              <a:rPr lang="ru-RU" dirty="0" err="1"/>
              <a:t>захранващ</a:t>
            </a:r>
            <a:r>
              <a:rPr lang="ru-RU" dirty="0"/>
              <a:t> </a:t>
            </a:r>
            <a:r>
              <a:rPr lang="ru-RU" dirty="0" err="1"/>
              <a:t>кабел</a:t>
            </a:r>
            <a:endParaRPr lang="ru-RU" dirty="0"/>
          </a:p>
          <a:p>
            <a:r>
              <a:rPr lang="ru-RU" dirty="0" err="1"/>
              <a:t>Смяна</a:t>
            </a:r>
            <a:r>
              <a:rPr lang="ru-RU" dirty="0"/>
              <a:t> на </a:t>
            </a:r>
            <a:r>
              <a:rPr lang="ru-RU" dirty="0" err="1"/>
              <a:t>батерия</a:t>
            </a:r>
            <a:r>
              <a:rPr lang="ru-RU" dirty="0"/>
              <a:t> за </a:t>
            </a:r>
            <a:r>
              <a:rPr lang="ru-RU" dirty="0" err="1"/>
              <a:t>резервно</a:t>
            </a:r>
            <a:r>
              <a:rPr lang="ru-RU" dirty="0"/>
              <a:t> </a:t>
            </a:r>
            <a:r>
              <a:rPr lang="ru-RU" dirty="0" err="1"/>
              <a:t>захранване</a:t>
            </a:r>
            <a:endParaRPr lang="ru-RU" dirty="0"/>
          </a:p>
          <a:p>
            <a:r>
              <a:rPr lang="ru-RU" dirty="0" err="1"/>
              <a:t>Смяна</a:t>
            </a:r>
            <a:r>
              <a:rPr lang="ru-RU" dirty="0"/>
              <a:t> на параван (</a:t>
            </a:r>
            <a:r>
              <a:rPr lang="ru-RU" dirty="0" err="1"/>
              <a:t>ограничител</a:t>
            </a:r>
            <a:r>
              <a:rPr lang="ru-RU" dirty="0"/>
              <a:t>)</a:t>
            </a: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59255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838200" y="601884"/>
            <a:ext cx="10515600" cy="5575079"/>
          </a:xfrm>
        </p:spPr>
        <p:txBody>
          <a:bodyPr/>
          <a:lstStyle/>
          <a:p>
            <a:r>
              <a:rPr lang="bg-BG" dirty="0" smtClean="0"/>
              <a:t>При решаването на казуси възникнали в изборния ден да се използват отговори на въпроси на страницата на ЦИК</a:t>
            </a:r>
            <a:endParaRPr lang="bg-BG" dirty="0"/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860" y="1588761"/>
            <a:ext cx="9259592" cy="495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99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3600" b="1" i="1" dirty="0"/>
              <a:t>Закриване на изборния ден</a:t>
            </a:r>
            <a:br>
              <a:rPr lang="bg-BG" sz="3600" b="1" i="1" dirty="0"/>
            </a:br>
            <a:endParaRPr lang="bg-BG" sz="3600" b="1" i="1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Избирателите</a:t>
            </a:r>
            <a:r>
              <a:rPr lang="ru-RU" dirty="0"/>
              <a:t> </a:t>
            </a:r>
            <a:r>
              <a:rPr lang="ru-RU" dirty="0" err="1"/>
              <a:t>гласуват</a:t>
            </a:r>
            <a:r>
              <a:rPr lang="ru-RU" dirty="0"/>
              <a:t> до 20 часа. </a:t>
            </a:r>
            <a:endParaRPr lang="ru-RU" dirty="0" smtClean="0"/>
          </a:p>
          <a:p>
            <a:r>
              <a:rPr lang="ru-RU" dirty="0" err="1" smtClean="0"/>
              <a:t>Ако</a:t>
            </a:r>
            <a:r>
              <a:rPr lang="ru-RU" dirty="0" smtClean="0"/>
              <a:t> </a:t>
            </a:r>
            <a:r>
              <a:rPr lang="ru-RU" dirty="0"/>
              <a:t>в 20 часа пред </a:t>
            </a:r>
            <a:r>
              <a:rPr lang="ru-RU" dirty="0" err="1"/>
              <a:t>помещението</a:t>
            </a:r>
            <a:r>
              <a:rPr lang="ru-RU" dirty="0"/>
              <a:t> </a:t>
            </a:r>
            <a:r>
              <a:rPr lang="ru-RU" dirty="0" err="1"/>
              <a:t>няма</a:t>
            </a:r>
            <a:r>
              <a:rPr lang="ru-RU" dirty="0"/>
              <a:t> </a:t>
            </a:r>
            <a:r>
              <a:rPr lang="ru-RU" dirty="0" err="1"/>
              <a:t>негласували</a:t>
            </a:r>
            <a:r>
              <a:rPr lang="ru-RU" dirty="0"/>
              <a:t> избиратели, </a:t>
            </a:r>
            <a:r>
              <a:rPr lang="ru-RU" dirty="0" err="1"/>
              <a:t>председателят</a:t>
            </a:r>
            <a:r>
              <a:rPr lang="ru-RU" dirty="0"/>
              <a:t> на СИК </a:t>
            </a:r>
            <a:r>
              <a:rPr lang="ru-RU" dirty="0" err="1"/>
              <a:t>обявява</a:t>
            </a:r>
            <a:r>
              <a:rPr lang="ru-RU" dirty="0"/>
              <a:t> края на </a:t>
            </a:r>
            <a:r>
              <a:rPr lang="ru-RU" dirty="0" err="1"/>
              <a:t>гласуването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 err="1"/>
              <a:t>Ако</a:t>
            </a:r>
            <a:r>
              <a:rPr lang="ru-RU" dirty="0"/>
              <a:t> в 20 часа пред </a:t>
            </a:r>
            <a:r>
              <a:rPr lang="ru-RU" dirty="0" err="1"/>
              <a:t>помещението</a:t>
            </a:r>
            <a:r>
              <a:rPr lang="ru-RU" dirty="0"/>
              <a:t> </a:t>
            </a:r>
            <a:r>
              <a:rPr lang="ru-RU" dirty="0" err="1"/>
              <a:t>има</a:t>
            </a:r>
            <a:r>
              <a:rPr lang="ru-RU" dirty="0"/>
              <a:t> </a:t>
            </a:r>
            <a:r>
              <a:rPr lang="ru-RU" dirty="0" err="1"/>
              <a:t>негласували</a:t>
            </a:r>
            <a:r>
              <a:rPr lang="ru-RU" dirty="0"/>
              <a:t> избиратели, те </a:t>
            </a:r>
            <a:r>
              <a:rPr lang="ru-RU" dirty="0" err="1"/>
              <a:t>предават</a:t>
            </a:r>
            <a:r>
              <a:rPr lang="ru-RU" dirty="0"/>
              <a:t> </a:t>
            </a:r>
            <a:r>
              <a:rPr lang="ru-RU" dirty="0" err="1"/>
              <a:t>личните</a:t>
            </a:r>
            <a:r>
              <a:rPr lang="ru-RU" dirty="0"/>
              <a:t> си </a:t>
            </a:r>
            <a:r>
              <a:rPr lang="ru-RU" dirty="0" err="1"/>
              <a:t>карти</a:t>
            </a:r>
            <a:r>
              <a:rPr lang="ru-RU" dirty="0"/>
              <a:t>/</a:t>
            </a:r>
            <a:r>
              <a:rPr lang="ru-RU" dirty="0" err="1"/>
              <a:t>личния</a:t>
            </a:r>
            <a:r>
              <a:rPr lang="ru-RU" dirty="0"/>
              <a:t> зелен паспорт на СИК и само те се </a:t>
            </a:r>
            <a:r>
              <a:rPr lang="ru-RU" dirty="0" err="1"/>
              <a:t>допускат</a:t>
            </a:r>
            <a:r>
              <a:rPr lang="ru-RU" dirty="0"/>
              <a:t> да </a:t>
            </a:r>
            <a:r>
              <a:rPr lang="ru-RU" dirty="0" err="1"/>
              <a:t>гласуват</a:t>
            </a:r>
            <a:r>
              <a:rPr lang="ru-RU" dirty="0"/>
              <a:t>, но </a:t>
            </a:r>
            <a:r>
              <a:rPr lang="ru-RU" b="1" dirty="0"/>
              <a:t>не </a:t>
            </a:r>
            <a:r>
              <a:rPr lang="ru-RU" b="1" dirty="0" err="1"/>
              <a:t>по-късно</a:t>
            </a:r>
            <a:r>
              <a:rPr lang="ru-RU" b="1" dirty="0"/>
              <a:t> от 21 часа.</a:t>
            </a:r>
            <a:endParaRPr lang="bg-BG" b="1" dirty="0"/>
          </a:p>
        </p:txBody>
      </p:sp>
    </p:spTree>
    <p:extLst>
      <p:ext uri="{BB962C8B-B14F-4D97-AF65-F5344CB8AC3E}">
        <p14:creationId xmlns:p14="http://schemas.microsoft.com/office/powerpoint/2010/main" val="4256364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190006" y="557784"/>
            <a:ext cx="4449050" cy="5739187"/>
          </a:xfrm>
        </p:spPr>
        <p:txBody>
          <a:bodyPr>
            <a:normAutofit/>
          </a:bodyPr>
          <a:lstStyle/>
          <a:p>
            <a:r>
              <a:rPr lang="ru-RU" sz="2400" dirty="0" err="1"/>
              <a:t>Решенията</a:t>
            </a:r>
            <a:r>
              <a:rPr lang="ru-RU" sz="2400" dirty="0"/>
              <a:t> на </a:t>
            </a:r>
            <a:r>
              <a:rPr lang="ru-RU" sz="2400" dirty="0" err="1"/>
              <a:t>комисията</a:t>
            </a:r>
            <a:r>
              <a:rPr lang="ru-RU" sz="2400" dirty="0"/>
              <a:t> се приемат с поименно </a:t>
            </a:r>
            <a:r>
              <a:rPr lang="ru-RU" sz="2400" dirty="0" err="1"/>
              <a:t>гласуване</a:t>
            </a:r>
            <a:r>
              <a:rPr lang="ru-RU" sz="2400" dirty="0"/>
              <a:t>, което се </a:t>
            </a:r>
            <a:r>
              <a:rPr lang="ru-RU" sz="2400" dirty="0" err="1"/>
              <a:t>отразява</a:t>
            </a:r>
            <a:r>
              <a:rPr lang="ru-RU" sz="2400" dirty="0"/>
              <a:t> в протокола, като се </a:t>
            </a:r>
            <a:r>
              <a:rPr lang="ru-RU" sz="2400" dirty="0" err="1"/>
              <a:t>вписват</a:t>
            </a:r>
            <a:r>
              <a:rPr lang="ru-RU" sz="2400" dirty="0"/>
              <a:t> </a:t>
            </a:r>
            <a:r>
              <a:rPr lang="ru-RU" sz="2400" dirty="0" err="1"/>
              <a:t>имената</a:t>
            </a:r>
            <a:r>
              <a:rPr lang="ru-RU" sz="2400" dirty="0"/>
              <a:t> на </a:t>
            </a:r>
            <a:r>
              <a:rPr lang="ru-RU" sz="2400" dirty="0" err="1"/>
              <a:t>членовете</a:t>
            </a:r>
            <a:r>
              <a:rPr lang="ru-RU" sz="2400" dirty="0"/>
              <a:t>, </a:t>
            </a:r>
            <a:r>
              <a:rPr lang="ru-RU" sz="2400" dirty="0" err="1"/>
              <a:t>гласували</a:t>
            </a:r>
            <a:r>
              <a:rPr lang="ru-RU" sz="2400" dirty="0"/>
              <a:t> „ЗА“ и „ПРОТИВ“. Не се допуска </a:t>
            </a:r>
            <a:r>
              <a:rPr lang="ru-RU" sz="2400" dirty="0" err="1"/>
              <a:t>гласуване</a:t>
            </a:r>
            <a:r>
              <a:rPr lang="ru-RU" sz="2400" dirty="0"/>
              <a:t> „</a:t>
            </a:r>
            <a:r>
              <a:rPr lang="ru-RU" sz="2400" dirty="0" err="1"/>
              <a:t>въздържал</a:t>
            </a:r>
            <a:r>
              <a:rPr lang="ru-RU" sz="2400" dirty="0"/>
              <a:t> се“.</a:t>
            </a:r>
            <a:endParaRPr lang="en-US" sz="2400" dirty="0"/>
          </a:p>
          <a:p>
            <a:pPr marL="0" indent="0">
              <a:buNone/>
            </a:pPr>
            <a:endParaRPr lang="ru-RU" sz="2400" dirty="0"/>
          </a:p>
          <a:p>
            <a:r>
              <a:rPr lang="ru-RU" sz="2400" dirty="0"/>
              <a:t>При </a:t>
            </a:r>
            <a:r>
              <a:rPr lang="ru-RU" sz="2400" dirty="0" err="1"/>
              <a:t>провеждане</a:t>
            </a:r>
            <a:r>
              <a:rPr lang="ru-RU" sz="2400" dirty="0"/>
              <a:t> на заседания и </a:t>
            </a:r>
            <a:r>
              <a:rPr lang="ru-RU" sz="2400" dirty="0" err="1"/>
              <a:t>вземане</a:t>
            </a:r>
            <a:r>
              <a:rPr lang="ru-RU" sz="2400" dirty="0"/>
              <a:t> на решения СИК </a:t>
            </a:r>
            <a:r>
              <a:rPr lang="ru-RU" sz="2400" dirty="0" err="1"/>
              <a:t>съставя</a:t>
            </a:r>
            <a:r>
              <a:rPr lang="ru-RU" sz="2400" dirty="0"/>
              <a:t> протокол</a:t>
            </a:r>
            <a:r>
              <a:rPr lang="ru-RU" sz="2400" dirty="0" smtClean="0"/>
              <a:t>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Картина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5501" y="557784"/>
            <a:ext cx="4582878" cy="573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96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74562" y="365125"/>
            <a:ext cx="11482086" cy="1325563"/>
          </a:xfrm>
        </p:spPr>
        <p:txBody>
          <a:bodyPr>
            <a:normAutofit/>
          </a:bodyPr>
          <a:lstStyle/>
          <a:p>
            <a:r>
              <a:rPr lang="ru-RU" sz="3600" b="1" i="1" dirty="0"/>
              <a:t>След </a:t>
            </a:r>
            <a:r>
              <a:rPr lang="ru-RU" sz="3600" b="1" i="1" dirty="0" err="1"/>
              <a:t>обявяване</a:t>
            </a:r>
            <a:r>
              <a:rPr lang="ru-RU" sz="3600" b="1" i="1" dirty="0"/>
              <a:t> на края на </a:t>
            </a:r>
            <a:r>
              <a:rPr lang="ru-RU" sz="3600" b="1" i="1" dirty="0" err="1"/>
              <a:t>гласуването</a:t>
            </a:r>
            <a:r>
              <a:rPr lang="ru-RU" sz="3600" b="1" i="1" dirty="0"/>
              <a:t> се </a:t>
            </a:r>
            <a:r>
              <a:rPr lang="ru-RU" sz="3600" b="1" i="1" dirty="0" err="1"/>
              <a:t>извършват</a:t>
            </a:r>
            <a:r>
              <a:rPr lang="ru-RU" sz="3600" b="1" i="1" dirty="0"/>
              <a:t> </a:t>
            </a:r>
            <a:r>
              <a:rPr lang="ru-RU" sz="3600" b="1" i="1" dirty="0" err="1"/>
              <a:t>следните</a:t>
            </a:r>
            <a:r>
              <a:rPr lang="ru-RU" sz="3600" b="1" i="1" dirty="0"/>
              <a:t> действия:</a:t>
            </a:r>
            <a:endParaRPr lang="bg-BG" sz="3600" b="1" i="1" dirty="0"/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12270" y="2109789"/>
            <a:ext cx="7055181" cy="4138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51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8120" y="1231900"/>
            <a:ext cx="8624331" cy="4257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451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dirty="0"/>
              <a:t>ДЕЙСТВИЯ СЛЕД ЗАКРИВАНЕ НА ИЗБОРНИЯ ДЕН</a:t>
            </a:r>
            <a:endParaRPr lang="bg-BG" sz="3600" b="1" i="1" dirty="0"/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5336" y="1690688"/>
            <a:ext cx="7761327" cy="4849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357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i="1" dirty="0" err="1"/>
              <a:t>Попълване</a:t>
            </a:r>
            <a:r>
              <a:rPr lang="ru-RU" sz="3200" b="1" i="1" dirty="0"/>
              <a:t> на част І от черновата на протокола на СИК и </a:t>
            </a:r>
            <a:r>
              <a:rPr lang="ru-RU" sz="3200" b="1" i="1" dirty="0" err="1"/>
              <a:t>преброяване</a:t>
            </a:r>
            <a:r>
              <a:rPr lang="ru-RU" sz="3200" b="1" i="1" dirty="0"/>
              <a:t> на </a:t>
            </a:r>
            <a:r>
              <a:rPr lang="ru-RU" sz="3200" b="1" i="1" dirty="0" err="1"/>
              <a:t>хартиените</a:t>
            </a:r>
            <a:r>
              <a:rPr lang="ru-RU" sz="3200" b="1" i="1" dirty="0"/>
              <a:t> </a:t>
            </a:r>
            <a:r>
              <a:rPr lang="ru-RU" sz="3200" b="1" i="1" dirty="0" err="1"/>
              <a:t>бюлетини</a:t>
            </a:r>
            <a:r>
              <a:rPr lang="ru-RU" sz="3200" b="1" i="1" dirty="0"/>
              <a:t> </a:t>
            </a:r>
            <a:r>
              <a:rPr lang="ru-RU" sz="3200" b="1" i="1" dirty="0" err="1"/>
              <a:t>извън</a:t>
            </a:r>
            <a:r>
              <a:rPr lang="ru-RU" sz="3200" b="1" i="1" dirty="0"/>
              <a:t> </a:t>
            </a:r>
            <a:r>
              <a:rPr lang="ru-RU" sz="3200" b="1" i="1" dirty="0" err="1"/>
              <a:t>избирателната</a:t>
            </a:r>
            <a:r>
              <a:rPr lang="ru-RU" sz="3200" b="1" i="1" dirty="0"/>
              <a:t> </a:t>
            </a:r>
            <a:r>
              <a:rPr lang="ru-RU" sz="3200" b="1" i="1" dirty="0" err="1"/>
              <a:t>кутия</a:t>
            </a:r>
            <a:r>
              <a:rPr lang="ru-RU" sz="3200" b="1" i="1" dirty="0"/>
              <a:t>.</a:t>
            </a:r>
            <a:endParaRPr lang="bg-BG" sz="3200" b="1" i="1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838200" y="2442259"/>
            <a:ext cx="10515600" cy="3734704"/>
          </a:xfrm>
        </p:spPr>
        <p:txBody>
          <a:bodyPr/>
          <a:lstStyle/>
          <a:p>
            <a:pPr marL="0" indent="0">
              <a:buNone/>
            </a:pPr>
            <a:r>
              <a:rPr lang="bg-BG" dirty="0" smtClean="0"/>
              <a:t>!!! Следвайте чек листа в Методичните указания, част трета „Действия след закриване на изборния ден“, т. 1 Действия на СИК преди отваряне на избирателните кутии.</a:t>
            </a:r>
          </a:p>
          <a:p>
            <a:pPr marL="0" indent="0">
              <a:buNone/>
            </a:pPr>
            <a:endParaRPr lang="bg-BG" dirty="0" smtClean="0"/>
          </a:p>
          <a:p>
            <a:r>
              <a:rPr lang="bg-BG" dirty="0" smtClean="0"/>
              <a:t>След приключване на преброяването и опаковането на хартиените бюлетини извън кутията </a:t>
            </a:r>
            <a:r>
              <a:rPr lang="bg-BG" b="1" dirty="0"/>
              <a:t>н</a:t>
            </a:r>
            <a:r>
              <a:rPr lang="bg-BG" b="1" dirty="0" smtClean="0"/>
              <a:t>а </a:t>
            </a:r>
            <a:r>
              <a:rPr lang="bg-BG" b="1" dirty="0"/>
              <a:t>масата остават само избирателните кутии, черновата от протокола, бланките-чернови за преброяване на </a:t>
            </a:r>
            <a:r>
              <a:rPr lang="bg-BG" b="1" dirty="0" smtClean="0"/>
              <a:t>преференциите.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50483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910104" cy="1325563"/>
          </a:xfrm>
        </p:spPr>
        <p:txBody>
          <a:bodyPr>
            <a:normAutofit fontScale="90000"/>
          </a:bodyPr>
          <a:lstStyle/>
          <a:p>
            <a:r>
              <a:rPr lang="ru-RU" sz="3600" b="1" i="1" dirty="0"/>
              <a:t>Действия на СИК по </a:t>
            </a:r>
            <a:r>
              <a:rPr lang="ru-RU" sz="3600" b="1" i="1" dirty="0" err="1"/>
              <a:t>отваряне</a:t>
            </a:r>
            <a:r>
              <a:rPr lang="ru-RU" sz="3600" b="1" i="1" dirty="0"/>
              <a:t> на </a:t>
            </a:r>
            <a:r>
              <a:rPr lang="ru-RU" sz="3600" b="1" i="1" dirty="0" err="1"/>
              <a:t>избирателните</a:t>
            </a:r>
            <a:r>
              <a:rPr lang="ru-RU" sz="3600" b="1" i="1" dirty="0"/>
              <a:t> </a:t>
            </a:r>
            <a:r>
              <a:rPr lang="ru-RU" sz="3600" b="1" i="1" dirty="0" err="1"/>
              <a:t>кутии</a:t>
            </a:r>
            <a:r>
              <a:rPr lang="ru-RU" sz="3600" b="1" i="1" dirty="0"/>
              <a:t>, </a:t>
            </a:r>
            <a:r>
              <a:rPr lang="ru-RU" sz="3600" b="1" i="1" dirty="0" err="1"/>
              <a:t>преброяване</a:t>
            </a:r>
            <a:r>
              <a:rPr lang="ru-RU" sz="3600" b="1" i="1" dirty="0"/>
              <a:t> на </a:t>
            </a:r>
            <a:r>
              <a:rPr lang="ru-RU" sz="3600" b="1" i="1" dirty="0" err="1"/>
              <a:t>бюлетините</a:t>
            </a:r>
            <a:r>
              <a:rPr lang="ru-RU" sz="3600" b="1" i="1" dirty="0"/>
              <a:t> (</a:t>
            </a:r>
            <a:r>
              <a:rPr lang="ru-RU" sz="3600" b="1" i="1" dirty="0" err="1"/>
              <a:t>гласовете</a:t>
            </a:r>
            <a:r>
              <a:rPr lang="ru-RU" sz="3600" b="1" i="1" dirty="0"/>
              <a:t>) и </a:t>
            </a:r>
            <a:r>
              <a:rPr lang="ru-RU" sz="3600" b="1" i="1" dirty="0" err="1"/>
              <a:t>попълване</a:t>
            </a:r>
            <a:r>
              <a:rPr lang="ru-RU" sz="3600" b="1" i="1" dirty="0"/>
              <a:t> на част ІІ от черновата на протокола</a:t>
            </a:r>
            <a:endParaRPr lang="bg-BG" sz="3600" b="1" i="1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838200" y="2070099"/>
            <a:ext cx="10515600" cy="4106863"/>
          </a:xfrm>
        </p:spPr>
        <p:txBody>
          <a:bodyPr/>
          <a:lstStyle/>
          <a:p>
            <a:r>
              <a:rPr lang="ru-RU" dirty="0" smtClean="0"/>
              <a:t>СИК </a:t>
            </a:r>
            <a:r>
              <a:rPr lang="ru-RU" dirty="0" err="1" smtClean="0"/>
              <a:t>първо</a:t>
            </a:r>
            <a:r>
              <a:rPr lang="ru-RU" dirty="0" smtClean="0"/>
              <a:t> </a:t>
            </a:r>
            <a:r>
              <a:rPr lang="ru-RU" dirty="0" err="1"/>
              <a:t>установява</a:t>
            </a:r>
            <a:r>
              <a:rPr lang="ru-RU" dirty="0"/>
              <a:t> </a:t>
            </a:r>
            <a:r>
              <a:rPr lang="ru-RU" dirty="0" err="1"/>
              <a:t>резултатите</a:t>
            </a:r>
            <a:r>
              <a:rPr lang="ru-RU" dirty="0"/>
              <a:t> от </a:t>
            </a:r>
            <a:r>
              <a:rPr lang="ru-RU" dirty="0" err="1"/>
              <a:t>гласуването</a:t>
            </a:r>
            <a:r>
              <a:rPr lang="ru-RU" dirty="0"/>
              <a:t> с хартиени </a:t>
            </a:r>
            <a:r>
              <a:rPr lang="ru-RU" dirty="0" err="1"/>
              <a:t>бюлетини</a:t>
            </a:r>
            <a:r>
              <a:rPr lang="ru-RU" dirty="0"/>
              <a:t>, след </a:t>
            </a:r>
            <a:r>
              <a:rPr lang="ru-RU" dirty="0" err="1"/>
              <a:t>което</a:t>
            </a:r>
            <a:r>
              <a:rPr lang="ru-RU" dirty="0"/>
              <a:t> </a:t>
            </a:r>
            <a:r>
              <a:rPr lang="ru-RU" dirty="0" err="1"/>
              <a:t>установява</a:t>
            </a:r>
            <a:r>
              <a:rPr lang="ru-RU" dirty="0"/>
              <a:t> </a:t>
            </a:r>
            <a:r>
              <a:rPr lang="ru-RU" dirty="0" err="1"/>
              <a:t>резултатите</a:t>
            </a:r>
            <a:r>
              <a:rPr lang="ru-RU" dirty="0"/>
              <a:t> от </a:t>
            </a:r>
            <a:r>
              <a:rPr lang="ru-RU" dirty="0" err="1"/>
              <a:t>гласуването</a:t>
            </a:r>
            <a:r>
              <a:rPr lang="ru-RU" dirty="0"/>
              <a:t> с </a:t>
            </a:r>
            <a:r>
              <a:rPr lang="ru-RU" dirty="0" err="1"/>
              <a:t>бюлетини</a:t>
            </a:r>
            <a:r>
              <a:rPr lang="ru-RU" dirty="0"/>
              <a:t> от </a:t>
            </a:r>
            <a:r>
              <a:rPr lang="ru-RU" dirty="0" err="1"/>
              <a:t>машинно</a:t>
            </a:r>
            <a:r>
              <a:rPr lang="ru-RU" dirty="0"/>
              <a:t> </a:t>
            </a:r>
            <a:r>
              <a:rPr lang="ru-RU" dirty="0" err="1" smtClean="0"/>
              <a:t>гласуване</a:t>
            </a:r>
            <a:r>
              <a:rPr lang="ru-RU" dirty="0" smtClean="0"/>
              <a:t> /при СИК с </a:t>
            </a:r>
            <a:r>
              <a:rPr lang="ru-RU" dirty="0" err="1" smtClean="0"/>
              <a:t>машинно</a:t>
            </a:r>
            <a:r>
              <a:rPr lang="ru-RU" dirty="0" smtClean="0"/>
              <a:t> </a:t>
            </a:r>
            <a:r>
              <a:rPr lang="ru-RU" dirty="0" err="1" smtClean="0"/>
              <a:t>гласуване</a:t>
            </a:r>
            <a:r>
              <a:rPr lang="ru-RU" dirty="0" smtClean="0"/>
              <a:t>/.</a:t>
            </a:r>
            <a:endParaRPr lang="bg-BG" dirty="0"/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277" y="3943349"/>
            <a:ext cx="3684285" cy="2279161"/>
          </a:xfrm>
          <a:prstGeom prst="rect">
            <a:avLst/>
          </a:prstGeom>
        </p:spPr>
      </p:pic>
      <p:pic>
        <p:nvPicPr>
          <p:cNvPr id="6" name="Картина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012" y="3886200"/>
            <a:ext cx="3423836" cy="2393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58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2343"/>
          </a:xfrm>
        </p:spPr>
        <p:txBody>
          <a:bodyPr>
            <a:normAutofit/>
          </a:bodyPr>
          <a:lstStyle/>
          <a:p>
            <a:r>
              <a:rPr lang="ru-RU" sz="3200" b="1" dirty="0" err="1"/>
              <a:t>Действията</a:t>
            </a:r>
            <a:r>
              <a:rPr lang="ru-RU" sz="3200" b="1" dirty="0"/>
              <a:t> на СИК </a:t>
            </a:r>
            <a:r>
              <a:rPr lang="ru-RU" sz="3200" b="1" dirty="0" err="1"/>
              <a:t>са</a:t>
            </a:r>
            <a:r>
              <a:rPr lang="ru-RU" sz="3200" b="1" dirty="0"/>
              <a:t> </a:t>
            </a:r>
            <a:r>
              <a:rPr lang="ru-RU" sz="3200" b="1" dirty="0" err="1"/>
              <a:t>следните</a:t>
            </a:r>
            <a:r>
              <a:rPr lang="ru-RU" sz="3200" b="1" dirty="0"/>
              <a:t>:</a:t>
            </a:r>
            <a:endParaRPr lang="bg-BG" sz="3200" b="1" dirty="0"/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44801" y="1433714"/>
            <a:ext cx="6739854" cy="5322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15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57275"/>
          </a:xfrm>
        </p:spPr>
        <p:txBody>
          <a:bodyPr>
            <a:normAutofit/>
          </a:bodyPr>
          <a:lstStyle/>
          <a:p>
            <a:r>
              <a:rPr lang="ru-RU" sz="3200" b="1" i="1" dirty="0" err="1"/>
              <a:t>Недействителни</a:t>
            </a:r>
            <a:r>
              <a:rPr lang="ru-RU" sz="3200" b="1" i="1" dirty="0"/>
              <a:t> </a:t>
            </a:r>
            <a:r>
              <a:rPr lang="ru-RU" sz="3200" b="1" i="1" dirty="0" err="1"/>
              <a:t>са</a:t>
            </a:r>
            <a:r>
              <a:rPr lang="ru-RU" sz="3200" b="1" i="1" dirty="0"/>
              <a:t> </a:t>
            </a:r>
            <a:r>
              <a:rPr lang="ru-RU" sz="3200" b="1" i="1" dirty="0" err="1"/>
              <a:t>гласовете</a:t>
            </a:r>
            <a:r>
              <a:rPr lang="ru-RU" sz="3200" b="1" i="1" dirty="0"/>
              <a:t> (</a:t>
            </a:r>
            <a:r>
              <a:rPr lang="ru-RU" sz="3200" b="1" i="1" dirty="0" err="1"/>
              <a:t>бюлетините</a:t>
            </a:r>
            <a:r>
              <a:rPr lang="ru-RU" sz="3200" b="1" i="1" dirty="0"/>
              <a:t>), </a:t>
            </a:r>
            <a:r>
              <a:rPr lang="ru-RU" sz="3200" b="1" i="1" dirty="0" err="1"/>
              <a:t>когато</a:t>
            </a:r>
            <a:r>
              <a:rPr lang="ru-RU" sz="3200" b="1" i="1" dirty="0"/>
              <a:t>:</a:t>
            </a:r>
            <a:endParaRPr lang="bg-BG" sz="3200" b="1" i="1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838200" y="1747777"/>
            <a:ext cx="10515600" cy="4699322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 smtClean="0"/>
              <a:t>Бюлетината</a:t>
            </a:r>
            <a:r>
              <a:rPr lang="ru-RU" dirty="0" smtClean="0"/>
              <a:t> </a:t>
            </a:r>
            <a:r>
              <a:rPr lang="ru-RU" dirty="0"/>
              <a:t>не е по </a:t>
            </a:r>
            <a:r>
              <a:rPr lang="ru-RU" dirty="0" err="1"/>
              <a:t>установен</a:t>
            </a:r>
            <a:r>
              <a:rPr lang="ru-RU" dirty="0"/>
              <a:t> </a:t>
            </a:r>
            <a:r>
              <a:rPr lang="ru-RU" dirty="0" smtClean="0"/>
              <a:t>образец</a:t>
            </a:r>
            <a:endParaRPr lang="ru-RU" dirty="0"/>
          </a:p>
          <a:p>
            <a:r>
              <a:rPr lang="ru-RU" dirty="0" smtClean="0"/>
              <a:t>На </a:t>
            </a:r>
            <a:r>
              <a:rPr lang="ru-RU" dirty="0" err="1"/>
              <a:t>гърба</a:t>
            </a:r>
            <a:r>
              <a:rPr lang="ru-RU" dirty="0"/>
              <a:t> на </a:t>
            </a:r>
            <a:r>
              <a:rPr lang="ru-RU" dirty="0" err="1"/>
              <a:t>бюлетината</a:t>
            </a:r>
            <a:r>
              <a:rPr lang="ru-RU" dirty="0"/>
              <a:t> </a:t>
            </a:r>
            <a:r>
              <a:rPr lang="ru-RU" dirty="0" err="1"/>
              <a:t>няма</a:t>
            </a:r>
            <a:r>
              <a:rPr lang="ru-RU" dirty="0"/>
              <a:t> два </a:t>
            </a:r>
            <a:r>
              <a:rPr lang="ru-RU" dirty="0" err="1"/>
              <a:t>печата</a:t>
            </a:r>
            <a:r>
              <a:rPr lang="ru-RU" dirty="0"/>
              <a:t> на </a:t>
            </a:r>
            <a:r>
              <a:rPr lang="ru-RU" dirty="0" smtClean="0"/>
              <a:t>СИК</a:t>
            </a:r>
            <a:endParaRPr lang="ru-RU" dirty="0"/>
          </a:p>
          <a:p>
            <a:r>
              <a:rPr lang="ru-RU" dirty="0" err="1" smtClean="0"/>
              <a:t>Вотът</a:t>
            </a:r>
            <a:r>
              <a:rPr lang="ru-RU" dirty="0" smtClean="0"/>
              <a:t> </a:t>
            </a:r>
            <a:r>
              <a:rPr lang="ru-RU" dirty="0"/>
              <a:t>на избирателя е </a:t>
            </a:r>
            <a:r>
              <a:rPr lang="ru-RU" dirty="0" err="1"/>
              <a:t>отбелязан</a:t>
            </a:r>
            <a:r>
              <a:rPr lang="ru-RU" dirty="0"/>
              <a:t> </a:t>
            </a:r>
            <a:r>
              <a:rPr lang="ru-RU" dirty="0" err="1"/>
              <a:t>със</a:t>
            </a:r>
            <a:r>
              <a:rPr lang="ru-RU" dirty="0"/>
              <a:t> знак, различен от „Х“ или „V</a:t>
            </a:r>
            <a:r>
              <a:rPr lang="ru-RU" dirty="0" smtClean="0"/>
              <a:t>“</a:t>
            </a:r>
            <a:endParaRPr lang="ru-RU" dirty="0"/>
          </a:p>
          <a:p>
            <a:r>
              <a:rPr lang="ru-RU" dirty="0" err="1" smtClean="0"/>
              <a:t>Върху</a:t>
            </a:r>
            <a:r>
              <a:rPr lang="ru-RU" dirty="0" smtClean="0"/>
              <a:t> </a:t>
            </a:r>
            <a:r>
              <a:rPr lang="ru-RU" dirty="0" err="1"/>
              <a:t>квадратче</a:t>
            </a:r>
            <a:r>
              <a:rPr lang="ru-RU" dirty="0"/>
              <a:t> или </a:t>
            </a:r>
            <a:r>
              <a:rPr lang="ru-RU" dirty="0" err="1"/>
              <a:t>кръгче</a:t>
            </a:r>
            <a:r>
              <a:rPr lang="ru-RU" dirty="0"/>
              <a:t> в </a:t>
            </a:r>
            <a:r>
              <a:rPr lang="ru-RU" dirty="0" err="1"/>
              <a:t>бюлетината</a:t>
            </a:r>
            <a:r>
              <a:rPr lang="ru-RU" dirty="0"/>
              <a:t> </a:t>
            </a:r>
            <a:r>
              <a:rPr lang="ru-RU" dirty="0" err="1"/>
              <a:t>знакът</a:t>
            </a:r>
            <a:r>
              <a:rPr lang="ru-RU" dirty="0"/>
              <a:t> „Х“ или „V“ не е </a:t>
            </a:r>
            <a:r>
              <a:rPr lang="ru-RU" dirty="0" err="1"/>
              <a:t>отбелязан</a:t>
            </a:r>
            <a:r>
              <a:rPr lang="ru-RU" dirty="0"/>
              <a:t> с </a:t>
            </a:r>
            <a:r>
              <a:rPr lang="ru-RU" dirty="0" err="1"/>
              <a:t>химикалка</a:t>
            </a:r>
            <a:r>
              <a:rPr lang="ru-RU" dirty="0"/>
              <a:t>, </a:t>
            </a:r>
            <a:r>
              <a:rPr lang="ru-RU" dirty="0" err="1"/>
              <a:t>пишеща</a:t>
            </a:r>
            <a:r>
              <a:rPr lang="ru-RU" dirty="0"/>
              <a:t> </a:t>
            </a:r>
            <a:r>
              <a:rPr lang="ru-RU" dirty="0" err="1"/>
              <a:t>със</a:t>
            </a:r>
            <a:r>
              <a:rPr lang="ru-RU" dirty="0"/>
              <a:t> </a:t>
            </a:r>
            <a:r>
              <a:rPr lang="ru-RU" dirty="0" err="1"/>
              <a:t>син</a:t>
            </a:r>
            <a:r>
              <a:rPr lang="ru-RU" dirty="0"/>
              <a:t> </a:t>
            </a:r>
            <a:r>
              <a:rPr lang="ru-RU" dirty="0" err="1" smtClean="0"/>
              <a:t>цвят</a:t>
            </a:r>
            <a:endParaRPr lang="ru-RU" dirty="0"/>
          </a:p>
          <a:p>
            <a:r>
              <a:rPr lang="ru-RU" dirty="0" err="1" smtClean="0"/>
              <a:t>Върху</a:t>
            </a:r>
            <a:r>
              <a:rPr lang="ru-RU" dirty="0" smtClean="0"/>
              <a:t> </a:t>
            </a:r>
            <a:r>
              <a:rPr lang="ru-RU" dirty="0" err="1"/>
              <a:t>бюлетината</a:t>
            </a:r>
            <a:r>
              <a:rPr lang="ru-RU" dirty="0"/>
              <a:t> </a:t>
            </a:r>
            <a:r>
              <a:rPr lang="ru-RU" dirty="0" err="1"/>
              <a:t>има</a:t>
            </a:r>
            <a:r>
              <a:rPr lang="ru-RU" dirty="0"/>
              <a:t> </a:t>
            </a:r>
            <a:r>
              <a:rPr lang="ru-RU" dirty="0" err="1"/>
              <a:t>отбелязване</a:t>
            </a:r>
            <a:r>
              <a:rPr lang="ru-RU" dirty="0"/>
              <a:t> в </a:t>
            </a:r>
            <a:r>
              <a:rPr lang="ru-RU" dirty="0" err="1"/>
              <a:t>повече</a:t>
            </a:r>
            <a:r>
              <a:rPr lang="ru-RU" dirty="0"/>
              <a:t> от </a:t>
            </a:r>
            <a:r>
              <a:rPr lang="ru-RU" dirty="0" err="1"/>
              <a:t>едно</a:t>
            </a:r>
            <a:r>
              <a:rPr lang="ru-RU" dirty="0"/>
              <a:t> </a:t>
            </a:r>
            <a:r>
              <a:rPr lang="ru-RU" dirty="0" err="1"/>
              <a:t>квадратче</a:t>
            </a:r>
            <a:r>
              <a:rPr lang="ru-RU" dirty="0"/>
              <a:t> (на партия, коалиция, независим кандидат или в </a:t>
            </a:r>
            <a:r>
              <a:rPr lang="ru-RU" dirty="0" err="1"/>
              <a:t>квадратчето</a:t>
            </a:r>
            <a:r>
              <a:rPr lang="ru-RU" dirty="0"/>
              <a:t> „Не </a:t>
            </a:r>
            <a:r>
              <a:rPr lang="ru-RU" dirty="0" err="1"/>
              <a:t>подкрепям</a:t>
            </a:r>
            <a:r>
              <a:rPr lang="ru-RU" dirty="0"/>
              <a:t> никого</a:t>
            </a:r>
            <a:r>
              <a:rPr lang="ru-RU" dirty="0" smtClean="0"/>
              <a:t>“)</a:t>
            </a:r>
            <a:endParaRPr lang="ru-RU" dirty="0"/>
          </a:p>
          <a:p>
            <a:r>
              <a:rPr lang="ru-RU" dirty="0" err="1" smtClean="0"/>
              <a:t>Знакът</a:t>
            </a:r>
            <a:r>
              <a:rPr lang="ru-RU" dirty="0" smtClean="0"/>
              <a:t> </a:t>
            </a:r>
            <a:r>
              <a:rPr lang="ru-RU" dirty="0"/>
              <a:t>„Х“ или „V“ </a:t>
            </a:r>
            <a:r>
              <a:rPr lang="ru-RU" dirty="0" err="1"/>
              <a:t>засяга</a:t>
            </a:r>
            <a:r>
              <a:rPr lang="ru-RU" dirty="0"/>
              <a:t> </a:t>
            </a:r>
            <a:r>
              <a:rPr lang="ru-RU" dirty="0" err="1"/>
              <a:t>повече</a:t>
            </a:r>
            <a:r>
              <a:rPr lang="ru-RU" dirty="0"/>
              <a:t> от </a:t>
            </a:r>
            <a:r>
              <a:rPr lang="ru-RU" dirty="0" err="1"/>
              <a:t>едно</a:t>
            </a:r>
            <a:r>
              <a:rPr lang="ru-RU" dirty="0"/>
              <a:t> </a:t>
            </a:r>
            <a:r>
              <a:rPr lang="ru-RU" dirty="0" err="1"/>
              <a:t>квадратче</a:t>
            </a:r>
            <a:r>
              <a:rPr lang="ru-RU" dirty="0"/>
              <a:t> за </a:t>
            </a:r>
            <a:r>
              <a:rPr lang="ru-RU" dirty="0" err="1"/>
              <a:t>гласуване</a:t>
            </a:r>
            <a:r>
              <a:rPr lang="ru-RU" dirty="0"/>
              <a:t>, </a:t>
            </a:r>
            <a:r>
              <a:rPr lang="ru-RU" dirty="0" err="1"/>
              <a:t>така</a:t>
            </a:r>
            <a:r>
              <a:rPr lang="ru-RU" dirty="0"/>
              <a:t> че не </a:t>
            </a:r>
            <a:r>
              <a:rPr lang="ru-RU" dirty="0" err="1"/>
              <a:t>може</a:t>
            </a:r>
            <a:r>
              <a:rPr lang="ru-RU" dirty="0"/>
              <a:t> да се определи </a:t>
            </a:r>
            <a:r>
              <a:rPr lang="ru-RU" dirty="0" err="1"/>
              <a:t>еднозначно</a:t>
            </a:r>
            <a:r>
              <a:rPr lang="ru-RU" dirty="0"/>
              <a:t> </a:t>
            </a:r>
            <a:r>
              <a:rPr lang="ru-RU" dirty="0" err="1"/>
              <a:t>вотът</a:t>
            </a:r>
            <a:r>
              <a:rPr lang="ru-RU" dirty="0"/>
              <a:t> на </a:t>
            </a:r>
            <a:r>
              <a:rPr lang="ru-RU" dirty="0" smtClean="0"/>
              <a:t>избирателя</a:t>
            </a:r>
            <a:endParaRPr lang="ru-RU" dirty="0"/>
          </a:p>
          <a:p>
            <a:r>
              <a:rPr lang="ru-RU" dirty="0" err="1" smtClean="0"/>
              <a:t>Върху</a:t>
            </a:r>
            <a:r>
              <a:rPr lang="ru-RU" dirty="0" smtClean="0"/>
              <a:t> </a:t>
            </a:r>
            <a:r>
              <a:rPr lang="ru-RU" dirty="0" err="1"/>
              <a:t>бюлетината</a:t>
            </a:r>
            <a:r>
              <a:rPr lang="ru-RU" dirty="0"/>
              <a:t> </a:t>
            </a:r>
            <a:r>
              <a:rPr lang="ru-RU" dirty="0" err="1"/>
              <a:t>има</a:t>
            </a:r>
            <a:r>
              <a:rPr lang="ru-RU" dirty="0"/>
              <a:t> </a:t>
            </a:r>
            <a:r>
              <a:rPr lang="ru-RU" dirty="0" err="1"/>
              <a:t>вписани</a:t>
            </a:r>
            <a:r>
              <a:rPr lang="ru-RU" dirty="0"/>
              <a:t> </a:t>
            </a:r>
            <a:r>
              <a:rPr lang="ru-RU" dirty="0" err="1"/>
              <a:t>символи</a:t>
            </a:r>
            <a:r>
              <a:rPr lang="ru-RU" dirty="0"/>
              <a:t>, </a:t>
            </a:r>
            <a:r>
              <a:rPr lang="ru-RU" dirty="0" err="1"/>
              <a:t>като</a:t>
            </a:r>
            <a:r>
              <a:rPr lang="ru-RU" dirty="0"/>
              <a:t> </a:t>
            </a:r>
            <a:r>
              <a:rPr lang="ru-RU" dirty="0" err="1"/>
              <a:t>букви</a:t>
            </a:r>
            <a:r>
              <a:rPr lang="ru-RU" dirty="0"/>
              <a:t>, </a:t>
            </a:r>
            <a:r>
              <a:rPr lang="ru-RU" dirty="0" err="1"/>
              <a:t>цифри</a:t>
            </a:r>
            <a:r>
              <a:rPr lang="ru-RU" dirty="0"/>
              <a:t> и </a:t>
            </a:r>
            <a:r>
              <a:rPr lang="ru-RU" dirty="0" err="1"/>
              <a:t>други</a:t>
            </a:r>
            <a:r>
              <a:rPr lang="ru-RU" dirty="0"/>
              <a:t> </a:t>
            </a:r>
            <a:r>
              <a:rPr lang="ru-RU" dirty="0" err="1" smtClean="0"/>
              <a:t>знаци</a:t>
            </a:r>
            <a:endParaRPr lang="ru-RU" dirty="0"/>
          </a:p>
          <a:p>
            <a:r>
              <a:rPr lang="ru-RU" dirty="0" smtClean="0"/>
              <a:t>В </a:t>
            </a:r>
            <a:r>
              <a:rPr lang="ru-RU" dirty="0" err="1"/>
              <a:t>бюлетината</a:t>
            </a:r>
            <a:r>
              <a:rPr lang="ru-RU" dirty="0"/>
              <a:t> </a:t>
            </a:r>
            <a:r>
              <a:rPr lang="ru-RU" dirty="0" err="1"/>
              <a:t>няма</a:t>
            </a:r>
            <a:r>
              <a:rPr lang="ru-RU" dirty="0"/>
              <a:t> </a:t>
            </a:r>
            <a:r>
              <a:rPr lang="ru-RU" dirty="0" err="1"/>
              <a:t>отбелязан</a:t>
            </a:r>
            <a:r>
              <a:rPr lang="ru-RU" dirty="0"/>
              <a:t> вот на избирателя (</a:t>
            </a:r>
            <a:r>
              <a:rPr lang="ru-RU" dirty="0" err="1"/>
              <a:t>празна</a:t>
            </a:r>
            <a:r>
              <a:rPr lang="ru-RU" dirty="0"/>
              <a:t> </a:t>
            </a:r>
            <a:r>
              <a:rPr lang="ru-RU" dirty="0" err="1"/>
              <a:t>бюлетина</a:t>
            </a:r>
            <a:r>
              <a:rPr lang="ru-RU" dirty="0"/>
              <a:t>)</a:t>
            </a: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35959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339" y="810228"/>
            <a:ext cx="8916324" cy="5279646"/>
          </a:xfrm>
        </p:spPr>
      </p:pic>
    </p:spTree>
    <p:extLst>
      <p:ext uri="{BB962C8B-B14F-4D97-AF65-F5344CB8AC3E}">
        <p14:creationId xmlns:p14="http://schemas.microsoft.com/office/powerpoint/2010/main" val="390505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838200" y="1562100"/>
            <a:ext cx="10515600" cy="4614863"/>
          </a:xfrm>
        </p:spPr>
        <p:txBody>
          <a:bodyPr>
            <a:normAutofit/>
          </a:bodyPr>
          <a:lstStyle/>
          <a:p>
            <a:r>
              <a:rPr lang="ru-RU" dirty="0"/>
              <a:t>При спор </a:t>
            </a:r>
            <a:r>
              <a:rPr lang="ru-RU" dirty="0" err="1"/>
              <a:t>относно</a:t>
            </a:r>
            <a:r>
              <a:rPr lang="ru-RU" dirty="0"/>
              <a:t> </a:t>
            </a:r>
            <a:r>
              <a:rPr lang="ru-RU" dirty="0" err="1"/>
              <a:t>действителността</a:t>
            </a:r>
            <a:r>
              <a:rPr lang="ru-RU" dirty="0"/>
              <a:t> или </a:t>
            </a:r>
            <a:r>
              <a:rPr lang="ru-RU" dirty="0" err="1"/>
              <a:t>недействителността</a:t>
            </a:r>
            <a:r>
              <a:rPr lang="ru-RU" dirty="0"/>
              <a:t> на </a:t>
            </a:r>
            <a:r>
              <a:rPr lang="ru-RU" dirty="0" err="1"/>
              <a:t>някой</a:t>
            </a:r>
            <a:r>
              <a:rPr lang="ru-RU" dirty="0"/>
              <a:t> глас СИК приема </a:t>
            </a:r>
            <a:r>
              <a:rPr lang="ru-RU" dirty="0" err="1"/>
              <a:t>писмено</a:t>
            </a:r>
            <a:r>
              <a:rPr lang="ru-RU" dirty="0"/>
              <a:t> решение с поименно </a:t>
            </a:r>
            <a:r>
              <a:rPr lang="ru-RU" dirty="0" err="1"/>
              <a:t>гласуване</a:t>
            </a:r>
            <a:r>
              <a:rPr lang="ru-RU" dirty="0"/>
              <a:t>, </a:t>
            </a:r>
            <a:r>
              <a:rPr lang="ru-RU" dirty="0" err="1"/>
              <a:t>като</a:t>
            </a:r>
            <a:r>
              <a:rPr lang="ru-RU" dirty="0"/>
              <a:t> </a:t>
            </a:r>
            <a:r>
              <a:rPr lang="ru-RU" dirty="0" err="1"/>
              <a:t>случаят</a:t>
            </a:r>
            <a:r>
              <a:rPr lang="ru-RU" dirty="0"/>
              <a:t> се </a:t>
            </a:r>
            <a:r>
              <a:rPr lang="ru-RU" dirty="0" err="1"/>
              <a:t>описва</a:t>
            </a:r>
            <a:r>
              <a:rPr lang="ru-RU" dirty="0"/>
              <a:t> в протокол. </a:t>
            </a: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r>
              <a:rPr lang="ru-RU" dirty="0" err="1" smtClean="0"/>
              <a:t>Протоколът</a:t>
            </a:r>
            <a:r>
              <a:rPr lang="ru-RU" dirty="0" smtClean="0"/>
              <a:t> </a:t>
            </a:r>
            <a:r>
              <a:rPr lang="ru-RU" dirty="0"/>
              <a:t>се </a:t>
            </a:r>
            <a:r>
              <a:rPr lang="ru-RU" dirty="0" err="1"/>
              <a:t>прилага</a:t>
            </a:r>
            <a:r>
              <a:rPr lang="ru-RU" dirty="0"/>
              <a:t> </a:t>
            </a:r>
            <a:r>
              <a:rPr lang="ru-RU" dirty="0" err="1"/>
              <a:t>към</a:t>
            </a:r>
            <a:r>
              <a:rPr lang="ru-RU" dirty="0"/>
              <a:t> протокола на СИК, </a:t>
            </a:r>
            <a:r>
              <a:rPr lang="ru-RU" dirty="0" err="1"/>
              <a:t>като</a:t>
            </a:r>
            <a:r>
              <a:rPr lang="ru-RU" dirty="0"/>
              <a:t> </a:t>
            </a:r>
            <a:r>
              <a:rPr lang="ru-RU" b="1" dirty="0"/>
              <a:t>на </a:t>
            </a:r>
            <a:r>
              <a:rPr lang="ru-RU" b="1" dirty="0" err="1"/>
              <a:t>гърба</a:t>
            </a:r>
            <a:r>
              <a:rPr lang="ru-RU" b="1" dirty="0"/>
              <a:t> на </a:t>
            </a:r>
            <a:r>
              <a:rPr lang="ru-RU" b="1" dirty="0" err="1"/>
              <a:t>хартиената</a:t>
            </a:r>
            <a:r>
              <a:rPr lang="ru-RU" b="1" dirty="0"/>
              <a:t> </a:t>
            </a:r>
            <a:r>
              <a:rPr lang="ru-RU" b="1" dirty="0" err="1"/>
              <a:t>бюлетина</a:t>
            </a:r>
            <a:r>
              <a:rPr lang="ru-RU" b="1" dirty="0"/>
              <a:t> се </a:t>
            </a:r>
            <a:r>
              <a:rPr lang="ru-RU" b="1" dirty="0" err="1"/>
              <a:t>отбелязва</a:t>
            </a:r>
            <a:r>
              <a:rPr lang="ru-RU" b="1" dirty="0"/>
              <a:t> </a:t>
            </a:r>
            <a:r>
              <a:rPr lang="ru-RU" b="1" dirty="0" err="1"/>
              <a:t>номерът</a:t>
            </a:r>
            <a:r>
              <a:rPr lang="ru-RU" b="1" dirty="0"/>
              <a:t> на </a:t>
            </a:r>
            <a:r>
              <a:rPr lang="ru-RU" b="1" dirty="0" err="1"/>
              <a:t>решението</a:t>
            </a:r>
            <a:r>
              <a:rPr lang="ru-RU" dirty="0"/>
              <a:t>, </a:t>
            </a:r>
            <a:r>
              <a:rPr lang="ru-RU" dirty="0" err="1"/>
              <a:t>основанието</a:t>
            </a:r>
            <a:r>
              <a:rPr lang="ru-RU" dirty="0"/>
              <a:t> за </a:t>
            </a:r>
            <a:r>
              <a:rPr lang="ru-RU" dirty="0" err="1"/>
              <a:t>недействителност</a:t>
            </a:r>
            <a:r>
              <a:rPr lang="ru-RU" dirty="0"/>
              <a:t> и се </a:t>
            </a:r>
            <a:r>
              <a:rPr lang="ru-RU" dirty="0" err="1"/>
              <a:t>подписва</a:t>
            </a:r>
            <a:r>
              <a:rPr lang="ru-RU" dirty="0"/>
              <a:t> от председателя и секретаря.</a:t>
            </a:r>
          </a:p>
          <a:p>
            <a:pPr marL="0" indent="0">
              <a:buNone/>
            </a:pPr>
            <a:endParaRPr lang="bg-BG" dirty="0" smtClean="0"/>
          </a:p>
        </p:txBody>
      </p:sp>
    </p:spTree>
    <p:extLst>
      <p:ext uri="{BB962C8B-B14F-4D97-AF65-F5344CB8AC3E}">
        <p14:creationId xmlns:p14="http://schemas.microsoft.com/office/powerpoint/2010/main" val="258852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99506" y="723900"/>
            <a:ext cx="7968393" cy="5507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5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!!! </a:t>
            </a:r>
            <a:r>
              <a:rPr lang="bg-BG" dirty="0" smtClean="0"/>
              <a:t>В началото на изборният ден </a:t>
            </a:r>
            <a:r>
              <a:rPr lang="bg-BG" b="1" dirty="0" smtClean="0"/>
              <a:t>членовете на СИК разпределят своите функции.</a:t>
            </a:r>
            <a:r>
              <a:rPr lang="bg-BG" dirty="0" smtClean="0"/>
              <a:t> Това става с протокол за вземане на решение на СИК.</a:t>
            </a:r>
          </a:p>
          <a:p>
            <a:r>
              <a:rPr lang="bg-BG" dirty="0" smtClean="0"/>
              <a:t>Всеки носи отговорност за функциите и дейностите, за които е разпределен.</a:t>
            </a:r>
          </a:p>
          <a:p>
            <a:r>
              <a:rPr lang="bg-BG" dirty="0" smtClean="0"/>
              <a:t>При констатиране на нарушение в дейността на член на СИК се носи отговорност.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65646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06056" y="354997"/>
            <a:ext cx="10971835" cy="1325563"/>
          </a:xfrm>
        </p:spPr>
        <p:txBody>
          <a:bodyPr>
            <a:normAutofit/>
          </a:bodyPr>
          <a:lstStyle/>
          <a:p>
            <a:r>
              <a:rPr lang="ru-RU" sz="3200" b="1" i="1" dirty="0" err="1"/>
              <a:t>Следва</a:t>
            </a:r>
            <a:r>
              <a:rPr lang="ru-RU" sz="3200" b="1" i="1" dirty="0"/>
              <a:t> </a:t>
            </a:r>
            <a:r>
              <a:rPr lang="ru-RU" sz="3200" b="1" i="1" dirty="0" err="1"/>
              <a:t>преброяване</a:t>
            </a:r>
            <a:r>
              <a:rPr lang="ru-RU" sz="3200" b="1" i="1" dirty="0"/>
              <a:t> на </a:t>
            </a:r>
            <a:r>
              <a:rPr lang="ru-RU" sz="3200" b="1" i="1" dirty="0" err="1"/>
              <a:t>предпочитанията</a:t>
            </a:r>
            <a:r>
              <a:rPr lang="ru-RU" sz="3200" b="1" i="1" dirty="0"/>
              <a:t> (</a:t>
            </a:r>
            <a:r>
              <a:rPr lang="ru-RU" sz="3200" b="1" i="1" dirty="0" err="1"/>
              <a:t>преференциите</a:t>
            </a:r>
            <a:r>
              <a:rPr lang="ru-RU" sz="3200" b="1" i="1" dirty="0" smtClean="0"/>
              <a:t>)</a:t>
            </a:r>
            <a:endParaRPr lang="bg-BG" sz="3200" b="1" i="1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838200" y="2247899"/>
            <a:ext cx="10515600" cy="3929063"/>
          </a:xfrm>
        </p:spPr>
        <p:txBody>
          <a:bodyPr/>
          <a:lstStyle/>
          <a:p>
            <a:r>
              <a:rPr lang="ru-RU" dirty="0"/>
              <a:t>Важно е да се </a:t>
            </a:r>
            <a:r>
              <a:rPr lang="ru-RU" dirty="0" err="1"/>
              <a:t>знае</a:t>
            </a:r>
            <a:r>
              <a:rPr lang="ru-RU" dirty="0"/>
              <a:t>, че в </a:t>
            </a:r>
            <a:r>
              <a:rPr lang="ru-RU" dirty="0" err="1"/>
              <a:t>действителна</a:t>
            </a:r>
            <a:r>
              <a:rPr lang="ru-RU" dirty="0"/>
              <a:t> </a:t>
            </a:r>
            <a:r>
              <a:rPr lang="ru-RU" dirty="0" err="1"/>
              <a:t>бюлетина</a:t>
            </a:r>
            <a:r>
              <a:rPr lang="ru-RU" dirty="0"/>
              <a:t>, в </a:t>
            </a:r>
            <a:r>
              <a:rPr lang="ru-RU" dirty="0" err="1"/>
              <a:t>която</a:t>
            </a:r>
            <a:r>
              <a:rPr lang="ru-RU" dirty="0"/>
              <a:t> </a:t>
            </a:r>
            <a:r>
              <a:rPr lang="ru-RU" dirty="0" err="1"/>
              <a:t>има</a:t>
            </a:r>
            <a:r>
              <a:rPr lang="ru-RU" dirty="0"/>
              <a:t> </a:t>
            </a:r>
            <a:r>
              <a:rPr lang="ru-RU" dirty="0" err="1"/>
              <a:t>отбелязване</a:t>
            </a:r>
            <a:r>
              <a:rPr lang="ru-RU" dirty="0"/>
              <a:t> в </a:t>
            </a:r>
            <a:r>
              <a:rPr lang="ru-RU" dirty="0" err="1"/>
              <a:t>повече</a:t>
            </a:r>
            <a:r>
              <a:rPr lang="ru-RU" dirty="0"/>
              <a:t> от </a:t>
            </a:r>
            <a:r>
              <a:rPr lang="ru-RU" dirty="0" err="1"/>
              <a:t>едно</a:t>
            </a:r>
            <a:r>
              <a:rPr lang="ru-RU" dirty="0"/>
              <a:t> </a:t>
            </a:r>
            <a:r>
              <a:rPr lang="ru-RU" dirty="0" err="1"/>
              <a:t>кръгче</a:t>
            </a:r>
            <a:r>
              <a:rPr lang="ru-RU" dirty="0"/>
              <a:t> </a:t>
            </a:r>
            <a:r>
              <a:rPr lang="ru-RU" dirty="0" err="1"/>
              <a:t>със</a:t>
            </a:r>
            <a:r>
              <a:rPr lang="ru-RU" dirty="0"/>
              <a:t> знак „Х“ или „V“ с </a:t>
            </a:r>
            <a:r>
              <a:rPr lang="ru-RU" dirty="0" err="1"/>
              <a:t>химикалка</a:t>
            </a:r>
            <a:r>
              <a:rPr lang="ru-RU" dirty="0"/>
              <a:t>, </a:t>
            </a:r>
            <a:r>
              <a:rPr lang="ru-RU" dirty="0" err="1"/>
              <a:t>пишеща</a:t>
            </a:r>
            <a:r>
              <a:rPr lang="ru-RU" dirty="0"/>
              <a:t> </a:t>
            </a:r>
            <a:r>
              <a:rPr lang="ru-RU" dirty="0" err="1"/>
              <a:t>със</a:t>
            </a:r>
            <a:r>
              <a:rPr lang="ru-RU" dirty="0"/>
              <a:t> </a:t>
            </a:r>
            <a:r>
              <a:rPr lang="ru-RU" dirty="0" err="1"/>
              <a:t>син</a:t>
            </a:r>
            <a:r>
              <a:rPr lang="ru-RU" dirty="0"/>
              <a:t> </a:t>
            </a:r>
            <a:r>
              <a:rPr lang="ru-RU" dirty="0" err="1"/>
              <a:t>цвят</a:t>
            </a:r>
            <a:r>
              <a:rPr lang="ru-RU" dirty="0"/>
              <a:t>, се приема че </a:t>
            </a:r>
            <a:r>
              <a:rPr lang="ru-RU" dirty="0" err="1"/>
              <a:t>няма</a:t>
            </a:r>
            <a:r>
              <a:rPr lang="ru-RU" dirty="0"/>
              <a:t> </a:t>
            </a:r>
            <a:r>
              <a:rPr lang="ru-RU" dirty="0" err="1"/>
              <a:t>предпочитание</a:t>
            </a:r>
            <a:r>
              <a:rPr lang="ru-RU" dirty="0"/>
              <a:t>. </a:t>
            </a:r>
            <a:endParaRPr lang="ru-RU" dirty="0" smtClean="0"/>
          </a:p>
          <a:p>
            <a:pPr marL="0" indent="0">
              <a:buNone/>
            </a:pPr>
            <a:endParaRPr lang="ru-RU" sz="1000" dirty="0" smtClean="0"/>
          </a:p>
          <a:p>
            <a:r>
              <a:rPr lang="ru-RU" dirty="0" err="1" smtClean="0"/>
              <a:t>Тази</a:t>
            </a:r>
            <a:r>
              <a:rPr lang="ru-RU" dirty="0" smtClean="0"/>
              <a:t> </a:t>
            </a:r>
            <a:r>
              <a:rPr lang="ru-RU" dirty="0" err="1"/>
              <a:t>бюлетина</a:t>
            </a:r>
            <a:r>
              <a:rPr lang="ru-RU" dirty="0"/>
              <a:t> се </a:t>
            </a:r>
            <a:r>
              <a:rPr lang="ru-RU" dirty="0" err="1"/>
              <a:t>отчита</a:t>
            </a:r>
            <a:r>
              <a:rPr lang="ru-RU" dirty="0"/>
              <a:t> </a:t>
            </a:r>
            <a:r>
              <a:rPr lang="ru-RU" dirty="0" err="1"/>
              <a:t>като</a:t>
            </a:r>
            <a:r>
              <a:rPr lang="ru-RU" dirty="0"/>
              <a:t> „без преференции“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04707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28263" y="365125"/>
            <a:ext cx="11539960" cy="600075"/>
          </a:xfrm>
        </p:spPr>
        <p:txBody>
          <a:bodyPr>
            <a:normAutofit fontScale="90000"/>
          </a:bodyPr>
          <a:lstStyle/>
          <a:p>
            <a:r>
              <a:rPr lang="ru-RU" sz="3200" b="1" i="1" dirty="0" err="1"/>
              <a:t>Преброяване</a:t>
            </a:r>
            <a:r>
              <a:rPr lang="ru-RU" sz="3200" b="1" i="1" dirty="0"/>
              <a:t> на </a:t>
            </a:r>
            <a:r>
              <a:rPr lang="ru-RU" sz="3200" b="1" i="1" dirty="0" err="1"/>
              <a:t>бюлетините</a:t>
            </a:r>
            <a:r>
              <a:rPr lang="ru-RU" sz="3200" b="1" i="1" dirty="0"/>
              <a:t> (</a:t>
            </a:r>
            <a:r>
              <a:rPr lang="ru-RU" sz="3200" b="1" i="1" dirty="0" err="1"/>
              <a:t>гласовете</a:t>
            </a:r>
            <a:r>
              <a:rPr lang="ru-RU" sz="3200" b="1" i="1" dirty="0"/>
              <a:t>) от </a:t>
            </a:r>
            <a:r>
              <a:rPr lang="ru-RU" sz="3200" b="1" i="1" dirty="0" err="1"/>
              <a:t>гласуването</a:t>
            </a:r>
            <a:r>
              <a:rPr lang="ru-RU" sz="3200" b="1" i="1" dirty="0"/>
              <a:t> с </a:t>
            </a:r>
            <a:r>
              <a:rPr lang="ru-RU" sz="3200" b="1" i="1" dirty="0" err="1"/>
              <a:t>бюлетини</a:t>
            </a:r>
            <a:r>
              <a:rPr lang="ru-RU" sz="3200" b="1" i="1" dirty="0"/>
              <a:t> от </a:t>
            </a:r>
            <a:r>
              <a:rPr lang="ru-RU" sz="3200" b="1" i="1" dirty="0" err="1"/>
              <a:t>машинно</a:t>
            </a:r>
            <a:r>
              <a:rPr lang="ru-RU" sz="3200" b="1" i="1" dirty="0"/>
              <a:t> </a:t>
            </a:r>
            <a:r>
              <a:rPr lang="ru-RU" sz="3200" b="1" i="1" dirty="0" err="1"/>
              <a:t>гласуване</a:t>
            </a:r>
            <a:endParaRPr lang="bg-BG" sz="3200" b="1" i="1" dirty="0"/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29238" y="1371601"/>
            <a:ext cx="6413090" cy="548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044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64880" y="800100"/>
            <a:ext cx="9046441" cy="535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95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Контейнер за съдържание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87600" y="361992"/>
            <a:ext cx="6895382" cy="632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45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74460" y="838200"/>
            <a:ext cx="8279001" cy="538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11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60236" y="1409701"/>
            <a:ext cx="9878611" cy="3530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88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 smtClean="0"/>
              <a:t>Попълването на черновата на протокола е задължително!!!</a:t>
            </a:r>
          </a:p>
          <a:p>
            <a:pPr marL="0" indent="0">
              <a:buNone/>
            </a:pPr>
            <a:endParaRPr lang="bg-BG" dirty="0" smtClean="0"/>
          </a:p>
          <a:p>
            <a:r>
              <a:rPr lang="bg-BG" dirty="0"/>
              <a:t> </a:t>
            </a:r>
            <a:r>
              <a:rPr lang="bg-BG" dirty="0" smtClean="0"/>
              <a:t>Черновата </a:t>
            </a:r>
            <a:r>
              <a:rPr lang="bg-BG" dirty="0"/>
              <a:t>на </a:t>
            </a:r>
            <a:r>
              <a:rPr lang="bg-BG" dirty="0" smtClean="0"/>
              <a:t>протокола </a:t>
            </a:r>
            <a:r>
              <a:rPr lang="bg-BG" dirty="0"/>
              <a:t>се </a:t>
            </a:r>
            <a:r>
              <a:rPr lang="bg-BG" dirty="0" smtClean="0"/>
              <a:t>подписва от всички членове на СИК и се превръща в официален документ, който се прилага към книжата на СИК.</a:t>
            </a:r>
          </a:p>
          <a:p>
            <a:pPr marL="0" indent="0">
              <a:buNone/>
            </a:pPr>
            <a:endParaRPr lang="bg-BG" dirty="0" smtClean="0"/>
          </a:p>
        </p:txBody>
      </p:sp>
    </p:spTree>
    <p:extLst>
      <p:ext uri="{BB962C8B-B14F-4D97-AF65-F5344CB8AC3E}">
        <p14:creationId xmlns:p14="http://schemas.microsoft.com/office/powerpoint/2010/main" val="425246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358815" y="327025"/>
            <a:ext cx="11609407" cy="1325563"/>
          </a:xfrm>
        </p:spPr>
        <p:txBody>
          <a:bodyPr>
            <a:normAutofit/>
          </a:bodyPr>
          <a:lstStyle/>
          <a:p>
            <a:r>
              <a:rPr lang="ru-RU" sz="2900" b="1" i="1" dirty="0" err="1"/>
              <a:t>Съставяне</a:t>
            </a:r>
            <a:r>
              <a:rPr lang="ru-RU" sz="2900" b="1" i="1" dirty="0"/>
              <a:t> на протокола на СИК и </a:t>
            </a:r>
            <a:r>
              <a:rPr lang="ru-RU" sz="2900" b="1" i="1" dirty="0" err="1"/>
              <a:t>пренасяне</a:t>
            </a:r>
            <a:r>
              <a:rPr lang="ru-RU" sz="2900" b="1" i="1" dirty="0"/>
              <a:t> на </a:t>
            </a:r>
            <a:r>
              <a:rPr lang="ru-RU" sz="2900" b="1" i="1" dirty="0" err="1"/>
              <a:t>данните</a:t>
            </a:r>
            <a:r>
              <a:rPr lang="ru-RU" sz="2900" b="1" i="1" dirty="0"/>
              <a:t> от черновата </a:t>
            </a:r>
            <a:endParaRPr lang="bg-BG" sz="2900" b="1" i="1" dirty="0"/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15680" y="1905000"/>
            <a:ext cx="8295219" cy="4368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35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68990" y="431801"/>
            <a:ext cx="6552809" cy="61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877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602" y="1866900"/>
            <a:ext cx="10053772" cy="3543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20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4000" b="1" i="1" dirty="0"/>
              <a:t>Получаване на изборните книжа и материали</a:t>
            </a:r>
            <a:endParaRPr lang="bg-BG" sz="4000" i="1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err="1"/>
              <a:t>Всички</a:t>
            </a:r>
            <a:r>
              <a:rPr lang="ru-RU" dirty="0"/>
              <a:t> </a:t>
            </a:r>
            <a:r>
              <a:rPr lang="ru-RU" dirty="0" err="1"/>
              <a:t>членове</a:t>
            </a:r>
            <a:r>
              <a:rPr lang="ru-RU" dirty="0"/>
              <a:t> на СИК </a:t>
            </a:r>
            <a:r>
              <a:rPr lang="ru-RU" dirty="0" err="1"/>
              <a:t>са</a:t>
            </a:r>
            <a:r>
              <a:rPr lang="ru-RU" dirty="0"/>
              <a:t> </a:t>
            </a:r>
            <a:r>
              <a:rPr lang="ru-RU" dirty="0" err="1"/>
              <a:t>длъжни</a:t>
            </a:r>
            <a:r>
              <a:rPr lang="ru-RU" dirty="0"/>
              <a:t> да се явят в </a:t>
            </a:r>
            <a:r>
              <a:rPr lang="ru-RU" dirty="0" err="1"/>
              <a:t>изборното</a:t>
            </a:r>
            <a:r>
              <a:rPr lang="ru-RU" dirty="0"/>
              <a:t> помещение в определения час на 18 април 2026 г. </a:t>
            </a:r>
            <a:r>
              <a:rPr lang="bg-BG" dirty="0"/>
              <a:t>В изборното помещение получават от член на РИК и от длъжностно лице от общинската </a:t>
            </a:r>
            <a:r>
              <a:rPr lang="bg-BG" dirty="0" smtClean="0"/>
              <a:t>администрация:</a:t>
            </a:r>
          </a:p>
          <a:p>
            <a:pPr marL="0" indent="0">
              <a:buNone/>
            </a:pPr>
            <a:r>
              <a:rPr lang="bg-BG" dirty="0" smtClean="0"/>
              <a:t>! В част Първа от методическите указания под формата на чек лист подробно са описани изборните книжа и материали, които СИК получава.</a:t>
            </a:r>
          </a:p>
          <a:p>
            <a:pPr marL="0" indent="0">
              <a:buNone/>
            </a:pPr>
            <a:r>
              <a:rPr lang="bg-BG" dirty="0" smtClean="0"/>
              <a:t>Нов момент е:</a:t>
            </a:r>
          </a:p>
          <a:p>
            <a:r>
              <a:rPr lang="bg-BG" dirty="0" smtClean="0"/>
              <a:t>Приложение 3 или 7 – според вида на гласуването /Опис на книжата, които се поставят в белия чувал/.</a:t>
            </a:r>
          </a:p>
          <a:p>
            <a:r>
              <a:rPr lang="bg-BG" dirty="0" smtClean="0"/>
              <a:t>получаването на </a:t>
            </a:r>
            <a:r>
              <a:rPr lang="bg-BG" b="1" dirty="0" smtClean="0"/>
              <a:t>пломба за сигурност </a:t>
            </a:r>
            <a:r>
              <a:rPr lang="bg-BG" dirty="0" smtClean="0"/>
              <a:t>за пломбиране на белия чувал /в него се поставят изборните книжа/.</a:t>
            </a:r>
            <a:endParaRPr lang="bg-BG" dirty="0"/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41760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3292" y="1574800"/>
            <a:ext cx="10856438" cy="3797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52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45106" y="2720845"/>
            <a:ext cx="6301787" cy="2560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53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58922" y="254000"/>
            <a:ext cx="7696278" cy="6158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898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5100" y="584199"/>
            <a:ext cx="8864600" cy="5933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90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8210" y="250277"/>
            <a:ext cx="9139789" cy="6607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456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9271" y="1612900"/>
            <a:ext cx="10219343" cy="4152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59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61506" y="914399"/>
            <a:ext cx="8431846" cy="5600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32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9660" y="279400"/>
            <a:ext cx="8525940" cy="6467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269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Контейнер за съдържание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96308" y="80705"/>
            <a:ext cx="5969892" cy="6777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07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9780" y="1435100"/>
            <a:ext cx="10376714" cy="3466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28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979552" cy="1325563"/>
          </a:xfrm>
        </p:spPr>
        <p:txBody>
          <a:bodyPr>
            <a:noAutofit/>
          </a:bodyPr>
          <a:lstStyle/>
          <a:p>
            <a:r>
              <a:rPr lang="bg-BG" sz="3600" b="1" i="1" dirty="0"/>
              <a:t>Представителите на СИК, на РИК и на общинската администрация подписват:</a:t>
            </a:r>
            <a:r>
              <a:rPr lang="bg-BG" sz="3600" i="1" dirty="0"/>
              <a:t/>
            </a:r>
            <a:br>
              <a:rPr lang="bg-BG" sz="3600" i="1" dirty="0"/>
            </a:br>
            <a:endParaRPr lang="bg-BG" sz="3600" i="1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55600" y="1825625"/>
            <a:ext cx="11620500" cy="4351338"/>
          </a:xfrm>
        </p:spPr>
        <p:txBody>
          <a:bodyPr>
            <a:normAutofit fontScale="77500" lnSpcReduction="20000"/>
          </a:bodyPr>
          <a:lstStyle/>
          <a:p>
            <a:r>
              <a:rPr lang="bg-BG" sz="3800" b="1" dirty="0"/>
              <a:t>Протокол за предаване и приемане на избирателния списък на СИК </a:t>
            </a:r>
            <a:endParaRPr lang="bg-BG" sz="3800" b="1" dirty="0" smtClean="0"/>
          </a:p>
          <a:p>
            <a:r>
              <a:rPr lang="bg-BG" sz="3800" b="1" dirty="0"/>
              <a:t>Протокол за предаване и приемане на изборни книжа и материали на </a:t>
            </a:r>
            <a:r>
              <a:rPr lang="bg-BG" sz="3800" b="1" dirty="0" smtClean="0"/>
              <a:t>СИК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bg-BG" dirty="0"/>
              <a:t>в</a:t>
            </a:r>
            <a:r>
              <a:rPr lang="bg-BG" dirty="0" smtClean="0"/>
              <a:t> </a:t>
            </a:r>
            <a:r>
              <a:rPr lang="bg-BG" dirty="0"/>
              <a:t>т. 3 в текста „Кочан от №… до №…“ се вписва първият и последният фабричен номер на бюлетините от съответния </a:t>
            </a:r>
            <a:r>
              <a:rPr lang="bg-BG" dirty="0" smtClean="0"/>
              <a:t>кочан;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bg-BG" dirty="0"/>
              <a:t>в</a:t>
            </a:r>
            <a:r>
              <a:rPr lang="bg-BG" dirty="0" smtClean="0"/>
              <a:t> </a:t>
            </a:r>
            <a:r>
              <a:rPr lang="bg-BG" dirty="0"/>
              <a:t>т. 4 се вписва номерът от непрозрачния плик за </a:t>
            </a:r>
            <a:r>
              <a:rPr lang="bg-BG" dirty="0" smtClean="0"/>
              <a:t>сигурност;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bg-BG" dirty="0"/>
              <a:t>в</a:t>
            </a:r>
            <a:r>
              <a:rPr lang="bg-BG" dirty="0" smtClean="0"/>
              <a:t> </a:t>
            </a:r>
            <a:r>
              <a:rPr lang="bg-BG" dirty="0"/>
              <a:t>т. 7 се вписва фабричният номер на получения протокол на </a:t>
            </a:r>
            <a:r>
              <a:rPr lang="bg-BG" dirty="0" smtClean="0"/>
              <a:t>СИК;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bg-BG" dirty="0"/>
              <a:t>в</a:t>
            </a:r>
            <a:r>
              <a:rPr lang="bg-BG" dirty="0" smtClean="0"/>
              <a:t> </a:t>
            </a:r>
            <a:r>
              <a:rPr lang="bg-BG" dirty="0"/>
              <a:t>т. 13 се вписва фабричният </a:t>
            </a:r>
            <a:r>
              <a:rPr lang="bg-BG" dirty="0" smtClean="0"/>
              <a:t>номер </a:t>
            </a:r>
            <a:r>
              <a:rPr lang="bg-BG" dirty="0"/>
              <a:t>на получената пломба за </a:t>
            </a:r>
            <a:r>
              <a:rPr lang="bg-BG" dirty="0" smtClean="0"/>
              <a:t>сигурност.</a:t>
            </a:r>
          </a:p>
          <a:p>
            <a:pPr marL="457200" lvl="1" indent="0">
              <a:buNone/>
            </a:pPr>
            <a:endParaRPr lang="bg-BG" sz="600" dirty="0" smtClean="0"/>
          </a:p>
          <a:p>
            <a:pPr marL="0" indent="0" algn="just">
              <a:buNone/>
            </a:pPr>
            <a:r>
              <a:rPr lang="bg-BG" b="1" dirty="0" smtClean="0"/>
              <a:t>След </a:t>
            </a:r>
            <a:r>
              <a:rPr lang="bg-BG" b="1" dirty="0"/>
              <a:t>подписване на протоколите отговорността за опазване на изборните книжа и материали носи СИК</a:t>
            </a:r>
            <a:r>
              <a:rPr lang="bg-BG" b="1" dirty="0" smtClean="0"/>
              <a:t>.</a:t>
            </a:r>
          </a:p>
          <a:p>
            <a:pPr marL="0" indent="0" algn="just">
              <a:buNone/>
            </a:pPr>
            <a:r>
              <a:rPr lang="bg-BG" b="1" dirty="0"/>
              <a:t>Забранява се предварителното раздаване на изборни книжа и материали</a:t>
            </a:r>
            <a:r>
              <a:rPr lang="bg-BG" b="1" dirty="0" smtClean="0"/>
              <a:t>!</a:t>
            </a:r>
          </a:p>
          <a:p>
            <a:pPr marL="0" indent="0" algn="just">
              <a:buNone/>
            </a:pPr>
            <a:r>
              <a:rPr lang="bg-BG" b="1" dirty="0"/>
              <a:t>Пликът с печата не се отваря. Отваря се при откриване на изборния ден в секцията – 19 април 2026 г.</a:t>
            </a:r>
          </a:p>
          <a:p>
            <a:pPr marL="0" indent="0">
              <a:buNone/>
            </a:pPr>
            <a:endParaRPr lang="bg-BG" b="1" dirty="0"/>
          </a:p>
          <a:p>
            <a:pPr marL="0" indent="0">
              <a:buNone/>
            </a:pPr>
            <a:endParaRPr lang="bg-BG" b="1" dirty="0"/>
          </a:p>
          <a:p>
            <a:pPr marL="457200" lvl="1" indent="0">
              <a:buNone/>
            </a:pP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62235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370389" y="365125"/>
            <a:ext cx="11470511" cy="923765"/>
          </a:xfrm>
        </p:spPr>
        <p:txBody>
          <a:bodyPr>
            <a:normAutofit fontScale="90000"/>
          </a:bodyPr>
          <a:lstStyle/>
          <a:p>
            <a:r>
              <a:rPr lang="bg-BG" sz="2800" b="1" i="1" dirty="0"/>
              <a:t>При определяне на изборните резултати СИК трябва задължително да провери дали са спазени следните условия: </a:t>
            </a:r>
            <a:br>
              <a:rPr lang="bg-BG" sz="2800" b="1" i="1" dirty="0"/>
            </a:br>
            <a:endParaRPr lang="bg-BG" sz="2800" b="1" i="1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838200" y="1511300"/>
            <a:ext cx="10515600" cy="46656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bg-BG" sz="4400" b="1" dirty="0"/>
              <a:t>т. 2 ≤ б. „Б“ + т. </a:t>
            </a:r>
            <a:r>
              <a:rPr lang="bg-BG" sz="4400" b="1" dirty="0" smtClean="0"/>
              <a:t>1  за Х и ХМ</a:t>
            </a:r>
          </a:p>
          <a:p>
            <a:pPr marL="0" indent="0">
              <a:buNone/>
            </a:pPr>
            <a:endParaRPr lang="bg-BG" sz="44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152401" y="2565400"/>
          <a:ext cx="4914899" cy="25603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22822">
                  <a:extLst>
                    <a:ext uri="{9D8B030D-6E8A-4147-A177-3AD203B41FA5}">
                      <a16:colId xmlns:a16="http://schemas.microsoft.com/office/drawing/2014/main" val="1113484820"/>
                    </a:ext>
                  </a:extLst>
                </a:gridCol>
                <a:gridCol w="1392077">
                  <a:extLst>
                    <a:ext uri="{9D8B030D-6E8A-4147-A177-3AD203B41FA5}">
                      <a16:colId xmlns:a16="http://schemas.microsoft.com/office/drawing/2014/main" val="2901817457"/>
                    </a:ext>
                  </a:extLst>
                </a:gridCol>
              </a:tblGrid>
              <a:tr h="21463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2400" dirty="0">
                          <a:effectLst/>
                        </a:rPr>
                        <a:t>2. Брой на гласувалите избиратели според положените подписи в избирателния списък, включително и подписите в допълнителната страница (под чертата</a:t>
                      </a:r>
                      <a:r>
                        <a:rPr lang="bg-BG" sz="2400" dirty="0" smtClean="0">
                          <a:effectLst/>
                        </a:rPr>
                        <a:t>)</a:t>
                      </a:r>
                      <a:endParaRPr lang="bg-BG" sz="24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marR="28575" algn="ctr">
                        <a:spcAft>
                          <a:spcPts val="0"/>
                        </a:spcAft>
                      </a:pPr>
                      <a:r>
                        <a:rPr lang="bg-BG" sz="1800" dirty="0">
                          <a:effectLst/>
                        </a:rPr>
                        <a:t> </a:t>
                      </a:r>
                    </a:p>
                    <a:p>
                      <a:pPr marR="28575">
                        <a:spcAft>
                          <a:spcPts val="0"/>
                        </a:spcAft>
                      </a:pPr>
                      <a:r>
                        <a:rPr lang="bg-BG" sz="1800" dirty="0">
                          <a:effectLst/>
                        </a:rPr>
                        <a:t> </a:t>
                      </a:r>
                    </a:p>
                    <a:p>
                      <a:pPr marL="111125" marR="28575" algn="ctr">
                        <a:spcAft>
                          <a:spcPts val="0"/>
                        </a:spcAft>
                      </a:pPr>
                      <a:r>
                        <a:rPr lang="bg-BG" sz="1800" dirty="0">
                          <a:effectLst/>
                        </a:rPr>
                        <a:t> </a:t>
                      </a:r>
                    </a:p>
                    <a:p>
                      <a:pPr marL="111125" marR="28575" algn="ctr">
                        <a:spcAft>
                          <a:spcPts val="0"/>
                        </a:spcAft>
                      </a:pPr>
                      <a:r>
                        <a:rPr lang="bg-BG" sz="1800" dirty="0" smtClean="0">
                          <a:effectLst/>
                        </a:rPr>
                        <a:t>………………</a:t>
                      </a:r>
                      <a:endParaRPr lang="bg-BG" sz="1800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02791319"/>
                  </a:ext>
                </a:extLst>
              </a:tr>
            </a:tbl>
          </a:graphicData>
        </a:graphic>
      </p:graphicFrame>
      <p:sp>
        <p:nvSpPr>
          <p:cNvPr id="5" name="Правоъгълник 4"/>
          <p:cNvSpPr/>
          <p:nvPr/>
        </p:nvSpPr>
        <p:spPr>
          <a:xfrm>
            <a:off x="5753101" y="2273299"/>
            <a:ext cx="643890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bg-BG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Б. </a:t>
            </a:r>
            <a:r>
              <a:rPr lang="bg-BG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Брой на избирателите в избирателния списък при предаването му на СИК</a:t>
            </a:r>
          </a:p>
          <a:p>
            <a:pPr algn="just">
              <a:spcAft>
                <a:spcPts val="0"/>
              </a:spcAft>
            </a:pPr>
            <a:r>
              <a:rPr lang="bg-BG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(впишете числото по т. 4 от протокола за предаване и приемане на избирателния списък)</a:t>
            </a:r>
            <a:endParaRPr lang="bg-BG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28575">
              <a:spcAft>
                <a:spcPts val="0"/>
              </a:spcAft>
            </a:pPr>
            <a:r>
              <a:rPr lang="bg-BG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…………………………………………………</a:t>
            </a:r>
            <a:endParaRPr lang="bg-BG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1125" marR="28575">
              <a:spcAft>
                <a:spcPts val="0"/>
              </a:spcAft>
            </a:pPr>
            <a:r>
              <a:rPr lang="bg-BG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</a:t>
            </a:r>
            <a:r>
              <a:rPr lang="bg-B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       </a:t>
            </a:r>
            <a:endParaRPr lang="bg-BG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/>
          </p:nvPr>
        </p:nvGraphicFramePr>
        <p:xfrm>
          <a:off x="5753100" y="4711700"/>
          <a:ext cx="6286500" cy="18650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286500">
                  <a:extLst>
                    <a:ext uri="{9D8B030D-6E8A-4147-A177-3AD203B41FA5}">
                      <a16:colId xmlns:a16="http://schemas.microsoft.com/office/drawing/2014/main" val="2641319727"/>
                    </a:ext>
                  </a:extLst>
                </a:gridCol>
              </a:tblGrid>
              <a:tr h="186503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2400" dirty="0">
                          <a:effectLst/>
                        </a:rPr>
                        <a:t>1. Брой на избирателите, вписани в допълнителната страница (под чертата) на избирателния списък в изборния ден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2400" dirty="0" smtClean="0">
                          <a:effectLst/>
                        </a:rPr>
                        <a:t>…………………………………….........................................</a:t>
                      </a:r>
                      <a:endParaRPr lang="bg-BG" sz="2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bg-BG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6840822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авоъгълник 10"/>
              <p:cNvSpPr/>
              <p:nvPr/>
            </p:nvSpPr>
            <p:spPr>
              <a:xfrm>
                <a:off x="5067300" y="3244334"/>
                <a:ext cx="57150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g-BG" sz="28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bg-BG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Правоъгъл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7300" y="3244334"/>
                <a:ext cx="571500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Текстово поле 11"/>
              <p:cNvSpPr txBox="1"/>
              <p:nvPr/>
            </p:nvSpPr>
            <p:spPr>
              <a:xfrm flipV="1">
                <a:off x="7531100" y="4323496"/>
                <a:ext cx="2133600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g-BG" sz="28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bg-BG" sz="2800" b="1" dirty="0"/>
              </a:p>
            </p:txBody>
          </p:sp>
        </mc:Choice>
        <mc:Fallback xmlns="">
          <p:sp>
            <p:nvSpPr>
              <p:cNvPr id="12" name="Текстово поле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V="1">
                <a:off x="7531100" y="4323496"/>
                <a:ext cx="2133600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704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317500" y="365125"/>
            <a:ext cx="11036300" cy="930275"/>
          </a:xfrm>
        </p:spPr>
        <p:txBody>
          <a:bodyPr>
            <a:noAutofit/>
          </a:bodyPr>
          <a:lstStyle/>
          <a:p>
            <a:pPr algn="ctr">
              <a:spcBef>
                <a:spcPts val="1000"/>
              </a:spcBef>
            </a:pPr>
            <a:r>
              <a:rPr lang="bg-BG" b="1" dirty="0">
                <a:latin typeface="+mn-lt"/>
                <a:ea typeface="+mn-ea"/>
                <a:cs typeface="+mn-cs"/>
              </a:rPr>
              <a:t>т. 2 </a:t>
            </a:r>
            <a:r>
              <a:rPr lang="en-US" b="1" dirty="0">
                <a:latin typeface="+mn-lt"/>
                <a:ea typeface="+mn-ea"/>
                <a:cs typeface="+mn-cs"/>
              </a:rPr>
              <a:t>=</a:t>
            </a:r>
            <a:r>
              <a:rPr lang="bg-BG" b="1" dirty="0">
                <a:latin typeface="+mn-lt"/>
                <a:ea typeface="+mn-ea"/>
                <a:cs typeface="+mn-cs"/>
              </a:rPr>
              <a:t> т. 5 </a:t>
            </a:r>
            <a:r>
              <a:rPr lang="bg-BG" b="1" dirty="0" smtClean="0">
                <a:latin typeface="+mn-lt"/>
                <a:ea typeface="+mn-ea"/>
                <a:cs typeface="+mn-cs"/>
              </a:rPr>
              <a:t>за </a:t>
            </a:r>
            <a:r>
              <a:rPr lang="bg-BG" b="1" dirty="0">
                <a:latin typeface="+mn-lt"/>
                <a:ea typeface="+mn-ea"/>
                <a:cs typeface="+mn-cs"/>
              </a:rPr>
              <a:t>Х</a:t>
            </a:r>
            <a:br>
              <a:rPr lang="bg-BG" b="1" dirty="0">
                <a:latin typeface="+mn-lt"/>
                <a:ea typeface="+mn-ea"/>
                <a:cs typeface="+mn-cs"/>
              </a:rPr>
            </a:br>
            <a:r>
              <a:rPr lang="bg-BG" b="1" dirty="0">
                <a:latin typeface="+mn-lt"/>
                <a:ea typeface="+mn-ea"/>
                <a:cs typeface="+mn-cs"/>
              </a:rPr>
              <a:t>т. 2 </a:t>
            </a:r>
            <a:r>
              <a:rPr lang="en-US" b="1" dirty="0">
                <a:latin typeface="+mn-lt"/>
                <a:ea typeface="+mn-ea"/>
                <a:cs typeface="+mn-cs"/>
              </a:rPr>
              <a:t>=</a:t>
            </a:r>
            <a:r>
              <a:rPr lang="bg-BG" b="1" dirty="0">
                <a:latin typeface="+mn-lt"/>
                <a:ea typeface="+mn-ea"/>
                <a:cs typeface="+mn-cs"/>
              </a:rPr>
              <a:t> т. 5 + т. </a:t>
            </a:r>
            <a:r>
              <a:rPr lang="bg-BG" b="1" dirty="0" smtClean="0">
                <a:latin typeface="+mn-lt"/>
                <a:ea typeface="+mn-ea"/>
                <a:cs typeface="+mn-cs"/>
              </a:rPr>
              <a:t>11 за </a:t>
            </a:r>
            <a:r>
              <a:rPr lang="bg-BG" b="1" dirty="0">
                <a:latin typeface="+mn-lt"/>
                <a:ea typeface="+mn-ea"/>
                <a:cs typeface="+mn-cs"/>
              </a:rPr>
              <a:t>ХМ</a:t>
            </a:r>
          </a:p>
        </p:txBody>
      </p:sp>
      <p:graphicFrame>
        <p:nvGraphicFramePr>
          <p:cNvPr id="4" name="Контейнер за съдържание 3"/>
          <p:cNvGraphicFramePr>
            <a:graphicFrameLocks noGrp="1"/>
          </p:cNvGraphicFramePr>
          <p:nvPr>
            <p:ph idx="1"/>
            <p:extLst/>
          </p:nvPr>
        </p:nvGraphicFramePr>
        <p:xfrm>
          <a:off x="88901" y="2146300"/>
          <a:ext cx="4965699" cy="21945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65699">
                  <a:extLst>
                    <a:ext uri="{9D8B030D-6E8A-4147-A177-3AD203B41FA5}">
                      <a16:colId xmlns:a16="http://schemas.microsoft.com/office/drawing/2014/main" val="1969952898"/>
                    </a:ext>
                  </a:extLst>
                </a:gridCol>
              </a:tblGrid>
              <a:tr h="175006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2400" dirty="0">
                          <a:effectLst/>
                        </a:rPr>
                        <a:t>2. Брой на гласувалите избиратели според положените подписи в избирателния списък, включително и подписите в допълнителната страница (под чертата)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2400" dirty="0" smtClean="0">
                          <a:effectLst/>
                        </a:rPr>
                        <a:t>………………………………………………………</a:t>
                      </a:r>
                      <a:endParaRPr lang="bg-BG" sz="2400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9417491"/>
                  </a:ext>
                </a:extLst>
              </a:tr>
            </a:tbl>
          </a:graphicData>
        </a:graphic>
      </p:graphicFrame>
      <p:sp>
        <p:nvSpPr>
          <p:cNvPr id="5" name="Правоъгълник 4"/>
          <p:cNvSpPr/>
          <p:nvPr/>
        </p:nvSpPr>
        <p:spPr>
          <a:xfrm>
            <a:off x="5549900" y="2146300"/>
            <a:ext cx="6553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bg-BG" sz="2400" dirty="0">
                <a:solidFill>
                  <a:schemeClr val="dk1"/>
                </a:solidFill>
              </a:rPr>
              <a:t>5. Общ брой на всички намерени в избирателната кутия хартиени бюлетини ……………………………………………………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/>
          </p:nvPr>
        </p:nvGraphicFramePr>
        <p:xfrm>
          <a:off x="5638800" y="4038600"/>
          <a:ext cx="6261100" cy="19431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261100">
                  <a:extLst>
                    <a:ext uri="{9D8B030D-6E8A-4147-A177-3AD203B41FA5}">
                      <a16:colId xmlns:a16="http://schemas.microsoft.com/office/drawing/2014/main" val="3970225502"/>
                    </a:ext>
                  </a:extLst>
                </a:gridCol>
              </a:tblGrid>
              <a:tr h="19431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bg-BG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11. Общ брой на всички намерени в избирателната кутия бюлетини от машинно гласуване </a:t>
                      </a:r>
                      <a:r>
                        <a:rPr lang="bg-BG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…………………………………………………</a:t>
                      </a:r>
                      <a:endParaRPr lang="bg-BG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bg-BG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6214911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авоъгълник 7"/>
              <p:cNvSpPr/>
              <p:nvPr/>
            </p:nvSpPr>
            <p:spPr>
              <a:xfrm>
                <a:off x="4876800" y="3244334"/>
                <a:ext cx="67310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g-BG" sz="2800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bg-BG" sz="2800" b="1" dirty="0"/>
              </a:p>
            </p:txBody>
          </p:sp>
        </mc:Choice>
        <mc:Fallback xmlns="">
          <p:sp>
            <p:nvSpPr>
              <p:cNvPr id="8" name="Правоъгъл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3244334"/>
                <a:ext cx="673100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авоъгълник 8"/>
              <p:cNvSpPr/>
              <p:nvPr/>
            </p:nvSpPr>
            <p:spPr>
              <a:xfrm>
                <a:off x="5890654" y="3244334"/>
                <a:ext cx="3342245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g-BG" sz="2800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bg-BG" sz="2800" b="1" dirty="0"/>
              </a:p>
            </p:txBody>
          </p:sp>
        </mc:Choice>
        <mc:Fallback xmlns="">
          <p:sp>
            <p:nvSpPr>
              <p:cNvPr id="9" name="Правоъгъл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0654" y="3244334"/>
                <a:ext cx="3342245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315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228600" y="855990"/>
            <a:ext cx="10515600" cy="71110"/>
          </a:xfrm>
        </p:spPr>
        <p:txBody>
          <a:bodyPr>
            <a:noAutofit/>
          </a:bodyPr>
          <a:lstStyle/>
          <a:p>
            <a:pPr algn="ctr"/>
            <a:r>
              <a:rPr lang="bg-BG" b="1" dirty="0">
                <a:latin typeface="+mn-lt"/>
                <a:ea typeface="+mn-ea"/>
                <a:cs typeface="+mn-cs"/>
              </a:rPr>
              <a:t>б. „А“ </a:t>
            </a:r>
            <a:r>
              <a:rPr lang="en-US" b="1" dirty="0">
                <a:latin typeface="+mn-lt"/>
                <a:ea typeface="+mn-ea"/>
                <a:cs typeface="+mn-cs"/>
              </a:rPr>
              <a:t>=</a:t>
            </a:r>
            <a:r>
              <a:rPr lang="bg-BG" b="1" dirty="0">
                <a:latin typeface="+mn-lt"/>
                <a:ea typeface="+mn-ea"/>
                <a:cs typeface="+mn-cs"/>
              </a:rPr>
              <a:t> т. 3 + т. 4 + т. 5 </a:t>
            </a:r>
            <a:r>
              <a:rPr lang="bg-BG" b="1" dirty="0" smtClean="0">
                <a:latin typeface="+mn-lt"/>
                <a:ea typeface="+mn-ea"/>
                <a:cs typeface="+mn-cs"/>
              </a:rPr>
              <a:t>за </a:t>
            </a:r>
            <a:r>
              <a:rPr lang="bg-BG" b="1" dirty="0">
                <a:latin typeface="+mn-lt"/>
                <a:ea typeface="+mn-ea"/>
                <a:cs typeface="+mn-cs"/>
              </a:rPr>
              <a:t>Х и ХМ</a:t>
            </a:r>
            <a:br>
              <a:rPr lang="bg-BG" b="1" dirty="0">
                <a:latin typeface="+mn-lt"/>
                <a:ea typeface="+mn-ea"/>
                <a:cs typeface="+mn-cs"/>
              </a:rPr>
            </a:br>
            <a:endParaRPr lang="bg-BG" b="1" dirty="0">
              <a:latin typeface="+mn-lt"/>
              <a:ea typeface="+mn-ea"/>
              <a:cs typeface="+mn-cs"/>
            </a:endParaRPr>
          </a:p>
        </p:txBody>
      </p:sp>
      <p:sp>
        <p:nvSpPr>
          <p:cNvPr id="4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228600" y="2044700"/>
            <a:ext cx="3949700" cy="2311400"/>
          </a:xfrm>
        </p:spPr>
        <p:txBody>
          <a:bodyPr>
            <a:normAutofit fontScale="25000" lnSpcReduction="20000"/>
          </a:bodyPr>
          <a:lstStyle/>
          <a:p>
            <a:r>
              <a:rPr lang="bg-BG" sz="9600" dirty="0">
                <a:solidFill>
                  <a:schemeClr val="dk1"/>
                </a:solidFill>
              </a:rPr>
              <a:t>А. Брой на получените бюлетини в предизборния ден </a:t>
            </a:r>
          </a:p>
          <a:p>
            <a:pPr marL="0" indent="0">
              <a:buNone/>
            </a:pPr>
            <a:r>
              <a:rPr lang="bg-BG" sz="9600" dirty="0">
                <a:solidFill>
                  <a:schemeClr val="dk1"/>
                </a:solidFill>
              </a:rPr>
              <a:t>(</a:t>
            </a:r>
            <a:r>
              <a:rPr lang="bg-BG" sz="8000" dirty="0">
                <a:solidFill>
                  <a:schemeClr val="dk1"/>
                </a:solidFill>
              </a:rPr>
              <a:t>впишете числото по т. 3 от протокола за предаване и приемане на изборни книжа и материали на СИК</a:t>
            </a:r>
            <a:r>
              <a:rPr lang="bg-BG" sz="9600" dirty="0">
                <a:solidFill>
                  <a:schemeClr val="dk1"/>
                </a:solidFill>
              </a:rPr>
              <a:t>)</a:t>
            </a:r>
          </a:p>
          <a:p>
            <a:pPr marL="0" indent="0">
              <a:buNone/>
            </a:pPr>
            <a:endParaRPr lang="bg-BG" sz="9600" dirty="0">
              <a:solidFill>
                <a:schemeClr val="dk1"/>
              </a:solidFill>
            </a:endParaRPr>
          </a:p>
          <a:p>
            <a:pPr marL="0" indent="0">
              <a:buNone/>
            </a:pPr>
            <a:endParaRPr lang="bg-BG" sz="1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авоъгълник 4"/>
              <p:cNvSpPr/>
              <p:nvPr/>
            </p:nvSpPr>
            <p:spPr>
              <a:xfrm>
                <a:off x="4178300" y="2644170"/>
                <a:ext cx="67310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g-BG" sz="2800" b="1" i="1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bg-BG" sz="2800" b="1" dirty="0"/>
              </a:p>
            </p:txBody>
          </p:sp>
        </mc:Choice>
        <mc:Fallback xmlns="">
          <p:sp>
            <p:nvSpPr>
              <p:cNvPr id="5" name="Правоъгъл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8300" y="2644170"/>
                <a:ext cx="673100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Правоъгълник 5"/>
          <p:cNvSpPr/>
          <p:nvPr/>
        </p:nvSpPr>
        <p:spPr>
          <a:xfrm>
            <a:off x="5372100" y="1320800"/>
            <a:ext cx="62357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g-BG" sz="2400" dirty="0" smtClean="0">
                <a:solidFill>
                  <a:schemeClr val="dk1"/>
                </a:solidFill>
              </a:rPr>
              <a:t>3. Брой на неизползваните хартиени бюлетини………………..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/>
          </p:nvPr>
        </p:nvGraphicFramePr>
        <p:xfrm>
          <a:off x="5372100" y="5314487"/>
          <a:ext cx="6527800" cy="125141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527800">
                  <a:extLst>
                    <a:ext uri="{9D8B030D-6E8A-4147-A177-3AD203B41FA5}">
                      <a16:colId xmlns:a16="http://schemas.microsoft.com/office/drawing/2014/main" val="731296887"/>
                    </a:ext>
                  </a:extLst>
                </a:gridCol>
              </a:tblGrid>
              <a:tr h="12514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2400" dirty="0" smtClean="0">
                          <a:effectLst/>
                        </a:rPr>
                        <a:t>5</a:t>
                      </a:r>
                      <a:r>
                        <a:rPr lang="bg-BG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 Общ брой на всички намерени в избирателната кутия хартиени бюлетини ……..…………………………………………………………………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bg-BG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67078505"/>
                  </a:ext>
                </a:extLst>
              </a:tr>
            </a:tbl>
          </a:graphicData>
        </a:graphic>
      </p:graphicFrame>
      <p:sp>
        <p:nvSpPr>
          <p:cNvPr id="9" name="Правоъгълник 8"/>
          <p:cNvSpPr/>
          <p:nvPr/>
        </p:nvSpPr>
        <p:spPr>
          <a:xfrm>
            <a:off x="5219700" y="2336801"/>
            <a:ext cx="63881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bg-BG" sz="2100" dirty="0" smtClean="0">
                <a:solidFill>
                  <a:schemeClr val="dk1"/>
                </a:solidFill>
              </a:rPr>
              <a:t>4. Общ брой на унищожените от СИК бюлетини за създаване на </a:t>
            </a:r>
            <a:r>
              <a:rPr lang="bg-BG" sz="2100" u="sng" dirty="0" smtClean="0">
                <a:solidFill>
                  <a:schemeClr val="dk1"/>
                </a:solidFill>
              </a:rPr>
              <a:t>образци за таблата </a:t>
            </a:r>
            <a:r>
              <a:rPr lang="bg-BG" sz="2100" dirty="0" smtClean="0">
                <a:solidFill>
                  <a:schemeClr val="dk1"/>
                </a:solidFill>
              </a:rPr>
              <a:t>пред изборното помещение, на </a:t>
            </a:r>
            <a:r>
              <a:rPr lang="bg-BG" sz="2100" u="sng" dirty="0" smtClean="0">
                <a:solidFill>
                  <a:schemeClr val="dk1"/>
                </a:solidFill>
              </a:rPr>
              <a:t>увредените механично при откъсване от кочана</a:t>
            </a:r>
            <a:r>
              <a:rPr lang="bg-BG" sz="2100" dirty="0" smtClean="0">
                <a:solidFill>
                  <a:schemeClr val="dk1"/>
                </a:solidFill>
              </a:rPr>
              <a:t>, на </a:t>
            </a:r>
            <a:r>
              <a:rPr lang="bg-BG" sz="2100" u="sng" dirty="0" smtClean="0">
                <a:solidFill>
                  <a:schemeClr val="dk1"/>
                </a:solidFill>
              </a:rPr>
              <a:t>сгрешените от избиратели бюлетини </a:t>
            </a:r>
            <a:r>
              <a:rPr lang="bg-BG" sz="2100" dirty="0" smtClean="0">
                <a:solidFill>
                  <a:schemeClr val="dk1"/>
                </a:solidFill>
              </a:rPr>
              <a:t>и на обявените от СИК за </a:t>
            </a:r>
            <a:r>
              <a:rPr lang="bg-BG" sz="2100" u="sng" dirty="0" smtClean="0">
                <a:solidFill>
                  <a:schemeClr val="dk1"/>
                </a:solidFill>
              </a:rPr>
              <a:t>недействителни хартиени </a:t>
            </a:r>
            <a:r>
              <a:rPr lang="bg-BG" sz="2100" dirty="0" smtClean="0">
                <a:solidFill>
                  <a:schemeClr val="dk1"/>
                </a:solidFill>
              </a:rPr>
              <a:t>бюлетини по чл. 227, 228 и чл. 265, ал. 5 (показан вот, заснет вот, несъответствие на номера на бюлетината с номера в кочана)…………………………………………………</a:t>
            </a:r>
            <a:endParaRPr lang="bg-BG" sz="2100" dirty="0">
              <a:solidFill>
                <a:schemeClr val="dk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авоъгълник 9"/>
              <p:cNvSpPr/>
              <p:nvPr/>
            </p:nvSpPr>
            <p:spPr>
              <a:xfrm>
                <a:off x="6464300" y="2044700"/>
                <a:ext cx="363220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g-BG" sz="2800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bg-BG" sz="2800" b="1" dirty="0"/>
              </a:p>
            </p:txBody>
          </p:sp>
        </mc:Choice>
        <mc:Fallback xmlns="">
          <p:sp>
            <p:nvSpPr>
              <p:cNvPr id="10" name="Правоъгъл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4300" y="2044700"/>
                <a:ext cx="3632200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авоъгълник 10"/>
              <p:cNvSpPr/>
              <p:nvPr/>
            </p:nvSpPr>
            <p:spPr>
              <a:xfrm rot="10800000" flipV="1">
                <a:off x="6946769" y="4791266"/>
                <a:ext cx="294653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bg-BG" sz="2800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bg-BG" sz="2800" b="1" dirty="0"/>
              </a:p>
            </p:txBody>
          </p:sp>
        </mc:Choice>
        <mc:Fallback xmlns="">
          <p:sp>
            <p:nvSpPr>
              <p:cNvPr id="11" name="Правоъгъл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V="1">
                <a:off x="6946769" y="4791266"/>
                <a:ext cx="2946530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036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292100" y="20002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bg-BG" b="1" dirty="0">
                <a:latin typeface="+mn-lt"/>
                <a:ea typeface="+mn-ea"/>
                <a:cs typeface="+mn-cs"/>
              </a:rPr>
              <a:t>т. 9 </a:t>
            </a:r>
            <a:r>
              <a:rPr lang="en-US" b="1" dirty="0">
                <a:latin typeface="+mn-lt"/>
                <a:ea typeface="+mn-ea"/>
                <a:cs typeface="+mn-cs"/>
              </a:rPr>
              <a:t>=</a:t>
            </a:r>
            <a:r>
              <a:rPr lang="bg-BG" b="1" dirty="0">
                <a:latin typeface="+mn-lt"/>
                <a:ea typeface="+mn-ea"/>
                <a:cs typeface="+mn-cs"/>
              </a:rPr>
              <a:t> т. </a:t>
            </a:r>
            <a:r>
              <a:rPr lang="bg-BG" b="1" dirty="0" smtClean="0">
                <a:latin typeface="+mn-lt"/>
                <a:ea typeface="+mn-ea"/>
                <a:cs typeface="+mn-cs"/>
              </a:rPr>
              <a:t>8</a:t>
            </a:r>
            <a:r>
              <a:rPr lang="en-US" b="1" dirty="0" smtClean="0">
                <a:latin typeface="+mn-lt"/>
                <a:ea typeface="+mn-ea"/>
                <a:cs typeface="+mn-cs"/>
              </a:rPr>
              <a:t> </a:t>
            </a:r>
            <a:r>
              <a:rPr lang="bg-BG" b="1" dirty="0" smtClean="0">
                <a:latin typeface="+mn-lt"/>
                <a:ea typeface="+mn-ea"/>
                <a:cs typeface="+mn-cs"/>
              </a:rPr>
              <a:t>за </a:t>
            </a:r>
            <a:r>
              <a:rPr lang="bg-BG" b="1" dirty="0">
                <a:latin typeface="+mn-lt"/>
                <a:ea typeface="+mn-ea"/>
                <a:cs typeface="+mn-cs"/>
              </a:rPr>
              <a:t>Х и ХМ</a:t>
            </a:r>
            <a:br>
              <a:rPr lang="bg-BG" b="1" dirty="0">
                <a:latin typeface="+mn-lt"/>
                <a:ea typeface="+mn-ea"/>
                <a:cs typeface="+mn-cs"/>
              </a:rPr>
            </a:br>
            <a:r>
              <a:rPr lang="en-US" sz="3200" b="1" dirty="0" smtClean="0">
                <a:latin typeface="+mn-lt"/>
                <a:ea typeface="+mn-ea"/>
                <a:cs typeface="+mn-cs"/>
              </a:rPr>
              <a:t> </a:t>
            </a:r>
            <a:r>
              <a:rPr lang="bg-BG" sz="3200" b="1" dirty="0">
                <a:latin typeface="+mn-lt"/>
                <a:ea typeface="+mn-ea"/>
                <a:cs typeface="+mn-cs"/>
              </a:rPr>
              <a:t/>
            </a:r>
            <a:br>
              <a:rPr lang="bg-BG" sz="3200" b="1" dirty="0">
                <a:latin typeface="+mn-lt"/>
                <a:ea typeface="+mn-ea"/>
                <a:cs typeface="+mn-cs"/>
              </a:rPr>
            </a:br>
            <a:endParaRPr lang="bg-BG" sz="3200" b="1" dirty="0">
              <a:latin typeface="+mn-lt"/>
              <a:ea typeface="+mn-ea"/>
              <a:cs typeface="+mn-cs"/>
            </a:endParaRPr>
          </a:p>
        </p:txBody>
      </p:sp>
      <p:pic>
        <p:nvPicPr>
          <p:cNvPr id="5" name="Контейнер за съдържание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5500" y="977900"/>
            <a:ext cx="9982200" cy="542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91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292100" y="344813"/>
            <a:ext cx="10515600" cy="678795"/>
          </a:xfrm>
        </p:spPr>
        <p:txBody>
          <a:bodyPr>
            <a:noAutofit/>
          </a:bodyPr>
          <a:lstStyle/>
          <a:p>
            <a:pPr algn="ctr"/>
            <a:r>
              <a:rPr lang="bg-BG" b="1" dirty="0">
                <a:latin typeface="+mn-lt"/>
                <a:ea typeface="+mn-ea"/>
                <a:cs typeface="+mn-cs"/>
              </a:rPr>
              <a:t>т. 5 = т. 6 + т. 7 + т. </a:t>
            </a:r>
            <a:r>
              <a:rPr lang="bg-BG" b="1" dirty="0" smtClean="0">
                <a:latin typeface="+mn-lt"/>
                <a:ea typeface="+mn-ea"/>
                <a:cs typeface="+mn-cs"/>
              </a:rPr>
              <a:t>9</a:t>
            </a:r>
            <a:r>
              <a:rPr lang="en-US" b="1" dirty="0" smtClean="0">
                <a:latin typeface="+mn-lt"/>
                <a:ea typeface="+mn-ea"/>
                <a:cs typeface="+mn-cs"/>
              </a:rPr>
              <a:t> </a:t>
            </a:r>
            <a:r>
              <a:rPr lang="bg-BG" b="1" dirty="0" smtClean="0">
                <a:latin typeface="+mn-lt"/>
                <a:ea typeface="+mn-ea"/>
                <a:cs typeface="+mn-cs"/>
              </a:rPr>
              <a:t>за</a:t>
            </a:r>
            <a:r>
              <a:rPr lang="en-US" b="1" dirty="0" smtClean="0">
                <a:latin typeface="+mn-lt"/>
                <a:ea typeface="+mn-ea"/>
                <a:cs typeface="+mn-cs"/>
              </a:rPr>
              <a:t> </a:t>
            </a:r>
            <a:r>
              <a:rPr lang="bg-BG" b="1" dirty="0">
                <a:latin typeface="+mn-lt"/>
                <a:ea typeface="+mn-ea"/>
                <a:cs typeface="+mn-cs"/>
              </a:rPr>
              <a:t>Х и ХМ</a:t>
            </a:r>
            <a:br>
              <a:rPr lang="bg-BG" b="1" dirty="0">
                <a:latin typeface="+mn-lt"/>
                <a:ea typeface="+mn-ea"/>
                <a:cs typeface="+mn-cs"/>
              </a:rPr>
            </a:br>
            <a:endParaRPr lang="bg-BG" b="1" dirty="0">
              <a:latin typeface="+mn-lt"/>
              <a:ea typeface="+mn-ea"/>
              <a:cs typeface="+mn-cs"/>
            </a:endParaRPr>
          </a:p>
        </p:txBody>
      </p:sp>
      <p:graphicFrame>
        <p:nvGraphicFramePr>
          <p:cNvPr id="4" name="Контейнер за съдържание 3"/>
          <p:cNvGraphicFramePr>
            <a:graphicFrameLocks noGrp="1"/>
          </p:cNvGraphicFramePr>
          <p:nvPr>
            <p:ph idx="1"/>
            <p:extLst/>
          </p:nvPr>
        </p:nvGraphicFramePr>
        <p:xfrm>
          <a:off x="292100" y="2743200"/>
          <a:ext cx="4076700" cy="186181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76700">
                  <a:extLst>
                    <a:ext uri="{9D8B030D-6E8A-4147-A177-3AD203B41FA5}">
                      <a16:colId xmlns:a16="http://schemas.microsoft.com/office/drawing/2014/main" val="1101349489"/>
                    </a:ext>
                  </a:extLst>
                </a:gridCol>
              </a:tblGrid>
              <a:tr h="18618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 Общ брой на всички намерени в избирателната кутия хартиени бюлетини </a:t>
                      </a:r>
                      <a:r>
                        <a:rPr lang="bg-BG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…………………………………</a:t>
                      </a:r>
                      <a:endParaRPr lang="bg-BG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bg-BG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88936697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авоъгълник 4"/>
              <p:cNvSpPr/>
              <p:nvPr/>
            </p:nvSpPr>
            <p:spPr>
              <a:xfrm rot="10800000" flipV="1">
                <a:off x="4254500" y="3167390"/>
                <a:ext cx="58420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g-BG" sz="2800" b="1" i="1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bg-BG" sz="2800" b="1" dirty="0"/>
              </a:p>
            </p:txBody>
          </p:sp>
        </mc:Choice>
        <mc:Fallback xmlns="">
          <p:sp>
            <p:nvSpPr>
              <p:cNvPr id="5" name="Правоъгъл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V="1">
                <a:off x="4254500" y="3167390"/>
                <a:ext cx="584200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Правоъгълник 5"/>
          <p:cNvSpPr/>
          <p:nvPr/>
        </p:nvSpPr>
        <p:spPr>
          <a:xfrm>
            <a:off x="4838700" y="1219200"/>
            <a:ext cx="6959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bg-BG" sz="2400" dirty="0">
                <a:solidFill>
                  <a:schemeClr val="dk1"/>
                </a:solidFill>
              </a:rPr>
              <a:t>6. Брой на намерените в избирателната кутия недействителни гласове (бюлетини</a:t>
            </a:r>
            <a:r>
              <a:rPr lang="bg-BG" sz="2400" dirty="0" smtClean="0">
                <a:solidFill>
                  <a:schemeClr val="dk1"/>
                </a:solidFill>
              </a:rPr>
              <a:t>)</a:t>
            </a:r>
            <a:endParaRPr lang="bg-BG" sz="1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авоъгълник 6"/>
              <p:cNvSpPr/>
              <p:nvPr/>
            </p:nvSpPr>
            <p:spPr>
              <a:xfrm>
                <a:off x="6464300" y="2044700"/>
                <a:ext cx="363220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g-BG" sz="2800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bg-BG" sz="2800" b="1" dirty="0"/>
              </a:p>
            </p:txBody>
          </p:sp>
        </mc:Choice>
        <mc:Fallback xmlns="">
          <p:sp>
            <p:nvSpPr>
              <p:cNvPr id="7" name="Правоъгъл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4300" y="2044700"/>
                <a:ext cx="3632200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Таблица 7"/>
          <p:cNvGraphicFramePr>
            <a:graphicFrameLocks noGrp="1"/>
          </p:cNvGraphicFramePr>
          <p:nvPr>
            <p:extLst/>
          </p:nvPr>
        </p:nvGraphicFramePr>
        <p:xfrm>
          <a:off x="4838700" y="2743200"/>
          <a:ext cx="7175500" cy="1143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175500">
                  <a:extLst>
                    <a:ext uri="{9D8B030D-6E8A-4147-A177-3AD203B41FA5}">
                      <a16:colId xmlns:a16="http://schemas.microsoft.com/office/drawing/2014/main" val="3900805687"/>
                    </a:ext>
                  </a:extLst>
                </a:gridCol>
              </a:tblGrid>
              <a:tr h="11430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7. Брой на хартиените бюлетини с отбелязан вот в </a:t>
                      </a:r>
                      <a:r>
                        <a:rPr lang="bg-BG" sz="2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квадратчето„Не</a:t>
                      </a:r>
                      <a:r>
                        <a:rPr lang="bg-BG" sz="2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bg-BG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подкрепям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bg-BG" sz="2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bg-BG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никого“………………………............................................</a:t>
                      </a:r>
                      <a:endParaRPr lang="bg-BG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3441899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авоъгълник 8"/>
              <p:cNvSpPr/>
              <p:nvPr/>
            </p:nvSpPr>
            <p:spPr>
              <a:xfrm flipV="1">
                <a:off x="6096000" y="3886200"/>
                <a:ext cx="420370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g-BG" sz="2800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bg-BG" sz="2800" b="1" dirty="0"/>
              </a:p>
            </p:txBody>
          </p:sp>
        </mc:Choice>
        <mc:Fallback xmlns="">
          <p:sp>
            <p:nvSpPr>
              <p:cNvPr id="9" name="Правоъгъл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V="1">
                <a:off x="6096000" y="3886200"/>
                <a:ext cx="4203700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Таблица 9"/>
          <p:cNvGraphicFramePr>
            <a:graphicFrameLocks noGrp="1"/>
          </p:cNvGraphicFramePr>
          <p:nvPr>
            <p:extLst/>
          </p:nvPr>
        </p:nvGraphicFramePr>
        <p:xfrm>
          <a:off x="4838700" y="4605012"/>
          <a:ext cx="7175500" cy="122937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64300">
                  <a:extLst>
                    <a:ext uri="{9D8B030D-6E8A-4147-A177-3AD203B41FA5}">
                      <a16:colId xmlns:a16="http://schemas.microsoft.com/office/drawing/2014/main" val="3611767858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1336694376"/>
                    </a:ext>
                  </a:extLst>
                </a:gridCol>
              </a:tblGrid>
              <a:tr h="12293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9. Общ брой на действителните гласове за кандидатските листи – сумата от числата 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bg-BG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пот</a:t>
                      </a:r>
                      <a:r>
                        <a:rPr lang="bg-BG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8            </a:t>
                      </a:r>
                      <a:r>
                        <a:rPr lang="bg-BG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 </a:t>
                      </a:r>
                      <a:endParaRPr lang="bg-BG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530350" algn="l"/>
                        </a:tabLst>
                      </a:pPr>
                      <a:r>
                        <a:rPr lang="bg-BG" sz="1100" dirty="0">
                          <a:effectLst/>
                        </a:rPr>
                        <a:t> </a:t>
                      </a:r>
                      <a:endParaRPr lang="bg-BG" sz="1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530350" algn="l"/>
                        </a:tabLst>
                      </a:pPr>
                      <a:r>
                        <a:rPr lang="bg-BG" sz="1200" dirty="0" smtClean="0">
                          <a:effectLst/>
                        </a:rPr>
                        <a:t>                                                                                                          </a:t>
                      </a:r>
                      <a:endParaRPr lang="bg-BG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083499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107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11275"/>
          </a:xfrm>
        </p:spPr>
        <p:txBody>
          <a:bodyPr>
            <a:noAutofit/>
          </a:bodyPr>
          <a:lstStyle/>
          <a:p>
            <a:pPr algn="ctr"/>
            <a:r>
              <a:rPr lang="bg-BG" b="1" dirty="0">
                <a:latin typeface="+mn-lt"/>
                <a:ea typeface="+mn-ea"/>
                <a:cs typeface="+mn-cs"/>
              </a:rPr>
              <a:t>т. 8 </a:t>
            </a:r>
            <a:r>
              <a:rPr lang="en-US" b="1" dirty="0">
                <a:latin typeface="+mn-lt"/>
                <a:ea typeface="+mn-ea"/>
                <a:cs typeface="+mn-cs"/>
              </a:rPr>
              <a:t>=</a:t>
            </a:r>
            <a:r>
              <a:rPr lang="bg-BG" b="1" dirty="0">
                <a:latin typeface="+mn-lt"/>
                <a:ea typeface="+mn-ea"/>
                <a:cs typeface="+mn-cs"/>
              </a:rPr>
              <a:t> т. </a:t>
            </a:r>
            <a:r>
              <a:rPr lang="bg-BG" b="1" dirty="0" smtClean="0">
                <a:latin typeface="+mn-lt"/>
                <a:ea typeface="+mn-ea"/>
                <a:cs typeface="+mn-cs"/>
              </a:rPr>
              <a:t>10 за </a:t>
            </a:r>
            <a:r>
              <a:rPr lang="bg-BG" b="1" dirty="0">
                <a:latin typeface="+mn-lt"/>
                <a:ea typeface="+mn-ea"/>
                <a:cs typeface="+mn-cs"/>
              </a:rPr>
              <a:t>Х и ХМ</a:t>
            </a:r>
            <a:br>
              <a:rPr lang="bg-BG" b="1" dirty="0">
                <a:latin typeface="+mn-lt"/>
                <a:ea typeface="+mn-ea"/>
                <a:cs typeface="+mn-cs"/>
              </a:rPr>
            </a:br>
            <a:r>
              <a:rPr lang="bg-BG" sz="3600" b="1" dirty="0">
                <a:latin typeface="+mn-lt"/>
                <a:ea typeface="+mn-ea"/>
                <a:cs typeface="+mn-cs"/>
              </a:rPr>
              <a:t/>
            </a:r>
            <a:br>
              <a:rPr lang="bg-BG" sz="3600" b="1" dirty="0">
                <a:latin typeface="+mn-lt"/>
                <a:ea typeface="+mn-ea"/>
                <a:cs typeface="+mn-cs"/>
              </a:rPr>
            </a:br>
            <a:endParaRPr lang="bg-BG" sz="3600" b="1" dirty="0">
              <a:latin typeface="+mn-lt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Текстово поле 6"/>
              <p:cNvSpPr txBox="1"/>
              <p:nvPr/>
            </p:nvSpPr>
            <p:spPr>
              <a:xfrm flipV="1">
                <a:off x="3378200" y="3242447"/>
                <a:ext cx="433070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bg-BG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bg-BG" dirty="0"/>
              </a:p>
            </p:txBody>
          </p:sp>
        </mc:Choice>
        <mc:Fallback xmlns="">
          <p:sp>
            <p:nvSpPr>
              <p:cNvPr id="7" name="Текстово поле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V="1">
                <a:off x="3378200" y="3242447"/>
                <a:ext cx="4330700" cy="27699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Контейнер за съдържание 1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38294" y="1238491"/>
            <a:ext cx="8701106" cy="2003955"/>
          </a:xfrm>
          <a:prstGeom prst="rect">
            <a:avLst/>
          </a:prstGeom>
        </p:spPr>
      </p:pic>
      <p:pic>
        <p:nvPicPr>
          <p:cNvPr id="17" name="Картина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3896955"/>
            <a:ext cx="9601200" cy="2541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09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203200" y="2635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bg-BG" b="1" dirty="0">
                <a:latin typeface="+mn-lt"/>
                <a:ea typeface="+mn-ea"/>
                <a:cs typeface="+mn-cs"/>
              </a:rPr>
              <a:t>т. 14 = т. 13 за ХМ</a:t>
            </a:r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99024" y="1435100"/>
            <a:ext cx="7564076" cy="507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31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8200" y="149225"/>
            <a:ext cx="10515600" cy="1325563"/>
          </a:xfrm>
        </p:spPr>
        <p:txBody>
          <a:bodyPr/>
          <a:lstStyle/>
          <a:p>
            <a:pPr algn="ctr"/>
            <a:r>
              <a:rPr lang="bg-BG" b="1" dirty="0">
                <a:latin typeface="+mn-lt"/>
                <a:ea typeface="+mn-ea"/>
                <a:cs typeface="+mn-cs"/>
              </a:rPr>
              <a:t>т. 11 = т. 12 + т. </a:t>
            </a:r>
            <a:r>
              <a:rPr lang="bg-BG" b="1" dirty="0" smtClean="0">
                <a:latin typeface="+mn-lt"/>
                <a:ea typeface="+mn-ea"/>
                <a:cs typeface="+mn-cs"/>
              </a:rPr>
              <a:t>14 за ХМ</a:t>
            </a:r>
            <a:endParaRPr lang="bg-BG" b="1" dirty="0">
              <a:latin typeface="+mn-lt"/>
              <a:ea typeface="+mn-ea"/>
              <a:cs typeface="+mn-cs"/>
            </a:endParaRPr>
          </a:p>
        </p:txBody>
      </p:sp>
      <p:graphicFrame>
        <p:nvGraphicFramePr>
          <p:cNvPr id="4" name="Контейнер за съдържание 3"/>
          <p:cNvGraphicFramePr>
            <a:graphicFrameLocks noGrp="1"/>
          </p:cNvGraphicFramePr>
          <p:nvPr>
            <p:ph idx="1"/>
            <p:extLst/>
          </p:nvPr>
        </p:nvGraphicFramePr>
        <p:xfrm>
          <a:off x="228600" y="1922144"/>
          <a:ext cx="5130799" cy="1841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30799">
                  <a:extLst>
                    <a:ext uri="{9D8B030D-6E8A-4147-A177-3AD203B41FA5}">
                      <a16:colId xmlns:a16="http://schemas.microsoft.com/office/drawing/2014/main" val="2866197972"/>
                    </a:ext>
                  </a:extLst>
                </a:gridCol>
              </a:tblGrid>
              <a:tr h="1841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11. Общ брой на всички намерени в избирателната кутия бюлетини от машинно гласуване </a:t>
                      </a:r>
                      <a:r>
                        <a:rPr lang="bg-BG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…………………………………………………………</a:t>
                      </a:r>
                      <a:endParaRPr lang="bg-BG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8641025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авоъгълник 6"/>
              <p:cNvSpPr/>
              <p:nvPr/>
            </p:nvSpPr>
            <p:spPr>
              <a:xfrm>
                <a:off x="5207000" y="2667000"/>
                <a:ext cx="67310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g-BG" sz="2800" b="1" i="1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bg-BG" sz="2800" b="1" dirty="0"/>
              </a:p>
            </p:txBody>
          </p:sp>
        </mc:Choice>
        <mc:Fallback xmlns="">
          <p:sp>
            <p:nvSpPr>
              <p:cNvPr id="7" name="Правоъгъл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7000" y="2667000"/>
                <a:ext cx="673100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Правоъгълник 7"/>
          <p:cNvSpPr/>
          <p:nvPr/>
        </p:nvSpPr>
        <p:spPr>
          <a:xfrm>
            <a:off x="5880100" y="1628507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bg-BG" sz="2400" dirty="0">
                <a:solidFill>
                  <a:schemeClr val="dk1"/>
                </a:solidFill>
              </a:rPr>
              <a:t>12. Брой на бюлетините от машинно гласуване с отбелязан вот „Не подкрепям никого“……………………………............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авоъгълник 8"/>
              <p:cNvSpPr/>
              <p:nvPr/>
            </p:nvSpPr>
            <p:spPr>
              <a:xfrm flipH="1">
                <a:off x="8079342" y="2982554"/>
                <a:ext cx="924955" cy="5353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g-BG" sz="2800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bg-BG" sz="2800" b="1" dirty="0"/>
              </a:p>
            </p:txBody>
          </p:sp>
        </mc:Choice>
        <mc:Fallback xmlns="">
          <p:sp>
            <p:nvSpPr>
              <p:cNvPr id="9" name="Правоъгъл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079342" y="2982554"/>
                <a:ext cx="924955" cy="53534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Таблица 9"/>
          <p:cNvGraphicFramePr>
            <a:graphicFrameLocks noGrp="1"/>
          </p:cNvGraphicFramePr>
          <p:nvPr>
            <p:extLst/>
          </p:nvPr>
        </p:nvGraphicFramePr>
        <p:xfrm>
          <a:off x="5765800" y="3763644"/>
          <a:ext cx="5892800" cy="23196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727025">
                  <a:extLst>
                    <a:ext uri="{9D8B030D-6E8A-4147-A177-3AD203B41FA5}">
                      <a16:colId xmlns:a16="http://schemas.microsoft.com/office/drawing/2014/main" val="1727268284"/>
                    </a:ext>
                  </a:extLst>
                </a:gridCol>
                <a:gridCol w="165775">
                  <a:extLst>
                    <a:ext uri="{9D8B030D-6E8A-4147-A177-3AD203B41FA5}">
                      <a16:colId xmlns:a16="http://schemas.microsoft.com/office/drawing/2014/main" val="543867069"/>
                    </a:ext>
                  </a:extLst>
                </a:gridCol>
              </a:tblGrid>
              <a:tr h="231965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14. Общ брой на действителните гласове за кандидатските листи – сумата от числата по т. 13                               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530350" algn="l"/>
                        </a:tabLst>
                      </a:pPr>
                      <a:r>
                        <a:rPr lang="bg-BG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                                                                       </a:t>
                      </a:r>
                      <a:r>
                        <a:rPr lang="bg-BG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</a:t>
                      </a:r>
                      <a:endParaRPr lang="bg-BG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333754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9448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g-BG" b="1" dirty="0">
                <a:latin typeface="+mn-lt"/>
                <a:ea typeface="+mn-ea"/>
                <a:cs typeface="+mn-cs"/>
              </a:rPr>
              <a:t>т. 13 = т. 15 за ХМ</a:t>
            </a:r>
          </a:p>
        </p:txBody>
      </p:sp>
      <p:pic>
        <p:nvPicPr>
          <p:cNvPr id="7" name="Контейнер за съдържание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67967" y="1808954"/>
            <a:ext cx="5982994" cy="395684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Текстово поле 7"/>
              <p:cNvSpPr txBox="1"/>
              <p:nvPr/>
            </p:nvSpPr>
            <p:spPr>
              <a:xfrm>
                <a:off x="5915027" y="3505200"/>
                <a:ext cx="42227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g-BG" sz="24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bg-BG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Текстово поле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5027" y="3505200"/>
                <a:ext cx="422273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Картина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7300" y="1808954"/>
            <a:ext cx="5560721" cy="3728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838200" y="1238491"/>
            <a:ext cx="10515600" cy="4938472"/>
          </a:xfrm>
        </p:spPr>
        <p:txBody>
          <a:bodyPr/>
          <a:lstStyle/>
          <a:p>
            <a:r>
              <a:rPr lang="bg-BG" dirty="0" smtClean="0"/>
              <a:t>След удовлетворяване на контролите в протокола на СИК се използва електронния протокол на ЦИК /публикуван на страницата на ЦИК и РИК 12/, за да се провери  дали всички контроли в протокола на СИК са изпълнени.</a:t>
            </a:r>
          </a:p>
          <a:p>
            <a:r>
              <a:rPr lang="bg-BG" dirty="0" smtClean="0">
                <a:solidFill>
                  <a:srgbClr val="FF0000"/>
                </a:solidFill>
              </a:rPr>
              <a:t>Снимка</a:t>
            </a:r>
          </a:p>
          <a:p>
            <a:endParaRPr lang="bg-BG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bg-BG" dirty="0" smtClean="0"/>
              <a:t>! Може да се изтегли и приложение за проверка и на мобилните телефони</a:t>
            </a:r>
          </a:p>
          <a:p>
            <a:pPr marL="0" indent="0">
              <a:buNone/>
            </a:pPr>
            <a:r>
              <a:rPr lang="bg-BG" dirty="0" smtClean="0">
                <a:solidFill>
                  <a:srgbClr val="FF0000"/>
                </a:solidFill>
              </a:rPr>
              <a:t>снимка</a:t>
            </a:r>
            <a:endParaRPr lang="bg-B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64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520860" y="162046"/>
            <a:ext cx="11389489" cy="729205"/>
          </a:xfrm>
        </p:spPr>
        <p:txBody>
          <a:bodyPr>
            <a:noAutofit/>
          </a:bodyPr>
          <a:lstStyle/>
          <a:p>
            <a:r>
              <a:rPr lang="bg-BG" sz="2800" b="1" i="1" dirty="0" smtClean="0"/>
              <a:t>Методическите указания може да видите и на страницата на Централната избирателна комисия – ЦИК и РИК 12 Монтана</a:t>
            </a:r>
            <a:endParaRPr lang="bg-BG" sz="2800" b="1" i="1" dirty="0"/>
          </a:p>
        </p:txBody>
      </p:sp>
      <p:pic>
        <p:nvPicPr>
          <p:cNvPr id="3" name="Картина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773" y="1265128"/>
            <a:ext cx="7980193" cy="5213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29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8200" y="388274"/>
            <a:ext cx="10515600" cy="1325563"/>
          </a:xfrm>
        </p:spPr>
        <p:txBody>
          <a:bodyPr>
            <a:normAutofit/>
          </a:bodyPr>
          <a:lstStyle/>
          <a:p>
            <a:r>
              <a:rPr lang="ru-RU" sz="2900" b="1" i="1" dirty="0" err="1"/>
              <a:t>Копиране</a:t>
            </a:r>
            <a:r>
              <a:rPr lang="ru-RU" sz="2900" b="1" i="1" dirty="0"/>
              <a:t> на протокола на СИК</a:t>
            </a:r>
            <a:endParaRPr lang="bg-BG" sz="2900" b="1" i="1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err="1"/>
              <a:t>Копирането</a:t>
            </a:r>
            <a:r>
              <a:rPr lang="ru-RU" dirty="0"/>
              <a:t> се </a:t>
            </a:r>
            <a:r>
              <a:rPr lang="ru-RU" dirty="0" err="1"/>
              <a:t>извършва</a:t>
            </a:r>
            <a:r>
              <a:rPr lang="ru-RU" dirty="0"/>
              <a:t> в </a:t>
            </a:r>
            <a:r>
              <a:rPr lang="ru-RU" dirty="0" err="1"/>
              <a:t>изборното</a:t>
            </a:r>
            <a:r>
              <a:rPr lang="ru-RU" dirty="0"/>
              <a:t> помещение след </a:t>
            </a:r>
            <a:r>
              <a:rPr lang="ru-RU" dirty="0" err="1"/>
              <a:t>попълване</a:t>
            </a:r>
            <a:r>
              <a:rPr lang="ru-RU" dirty="0"/>
              <a:t> на </a:t>
            </a:r>
            <a:r>
              <a:rPr lang="ru-RU" dirty="0" err="1"/>
              <a:t>всички</a:t>
            </a:r>
            <a:r>
              <a:rPr lang="ru-RU" dirty="0"/>
              <a:t> </a:t>
            </a:r>
            <a:r>
              <a:rPr lang="ru-RU" dirty="0" err="1"/>
              <a:t>данни</a:t>
            </a:r>
            <a:r>
              <a:rPr lang="ru-RU" dirty="0"/>
              <a:t> в протокола и </a:t>
            </a:r>
            <a:r>
              <a:rPr lang="ru-RU" dirty="0" err="1"/>
              <a:t>подписването</a:t>
            </a:r>
            <a:r>
              <a:rPr lang="ru-RU" dirty="0"/>
              <a:t> </a:t>
            </a:r>
            <a:r>
              <a:rPr lang="ru-RU" dirty="0" err="1"/>
              <a:t>му</a:t>
            </a:r>
            <a:r>
              <a:rPr lang="ru-RU" dirty="0"/>
              <a:t> от </a:t>
            </a:r>
            <a:r>
              <a:rPr lang="ru-RU" dirty="0" err="1"/>
              <a:t>всички</a:t>
            </a:r>
            <a:r>
              <a:rPr lang="ru-RU" dirty="0"/>
              <a:t> </a:t>
            </a:r>
            <a:r>
              <a:rPr lang="ru-RU" dirty="0" err="1"/>
              <a:t>членове</a:t>
            </a:r>
            <a:r>
              <a:rPr lang="ru-RU" dirty="0"/>
              <a:t> на СИК. </a:t>
            </a:r>
            <a:endParaRPr lang="ru-RU" dirty="0" smtClean="0"/>
          </a:p>
          <a:p>
            <a:r>
              <a:rPr lang="bg-BG" dirty="0"/>
              <a:t>Право да получат заверено копие от протокола при поискване </a:t>
            </a:r>
            <a:r>
              <a:rPr lang="bg-BG" dirty="0" smtClean="0"/>
              <a:t>имат:</a:t>
            </a:r>
          </a:p>
          <a:p>
            <a:pPr lvl="1">
              <a:buFontTx/>
              <a:buChar char="-"/>
            </a:pPr>
            <a:r>
              <a:rPr lang="bg-BG" dirty="0" smtClean="0"/>
              <a:t>кандидатите;</a:t>
            </a:r>
          </a:p>
          <a:p>
            <a:pPr lvl="1">
              <a:buFontTx/>
              <a:buChar char="-"/>
            </a:pPr>
            <a:r>
              <a:rPr lang="bg-BG" dirty="0" smtClean="0"/>
              <a:t>членовете </a:t>
            </a:r>
            <a:r>
              <a:rPr lang="bg-BG" dirty="0"/>
              <a:t>на </a:t>
            </a:r>
            <a:r>
              <a:rPr lang="bg-BG" dirty="0" smtClean="0"/>
              <a:t>СИК;</a:t>
            </a:r>
          </a:p>
          <a:p>
            <a:pPr lvl="1">
              <a:buFontTx/>
              <a:buChar char="-"/>
            </a:pPr>
            <a:r>
              <a:rPr lang="bg-BG" dirty="0" smtClean="0"/>
              <a:t>представителите </a:t>
            </a:r>
            <a:r>
              <a:rPr lang="bg-BG" dirty="0"/>
              <a:t>на </a:t>
            </a:r>
            <a:r>
              <a:rPr lang="bg-BG" dirty="0" smtClean="0"/>
              <a:t>партии и коалиции </a:t>
            </a:r>
            <a:r>
              <a:rPr lang="bg-BG" dirty="0"/>
              <a:t> – по един от </a:t>
            </a:r>
            <a:r>
              <a:rPr lang="bg-BG" dirty="0" smtClean="0"/>
              <a:t>партия и коалиция</a:t>
            </a:r>
          </a:p>
          <a:p>
            <a:pPr lvl="1">
              <a:buFontTx/>
              <a:buChar char="-"/>
            </a:pPr>
            <a:r>
              <a:rPr lang="bg-BG" dirty="0" smtClean="0"/>
              <a:t>застъпниците </a:t>
            </a:r>
            <a:r>
              <a:rPr lang="bg-BG" dirty="0"/>
              <a:t>– по един за всяка кандидатска </a:t>
            </a:r>
            <a:r>
              <a:rPr lang="bg-BG" dirty="0" smtClean="0"/>
              <a:t>листа;</a:t>
            </a:r>
          </a:p>
          <a:p>
            <a:pPr lvl="1">
              <a:buFontTx/>
              <a:buChar char="-"/>
            </a:pPr>
            <a:r>
              <a:rPr lang="bg-BG" dirty="0" smtClean="0"/>
              <a:t>наблюдателите </a:t>
            </a:r>
            <a:r>
              <a:rPr lang="bg-BG" dirty="0"/>
              <a:t>– по един за всяка организация, регистрирана като наблюдател на изборите.</a:t>
            </a: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83912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20675"/>
          </a:xfrm>
        </p:spPr>
        <p:txBody>
          <a:bodyPr>
            <a:normAutofit fontScale="90000"/>
          </a:bodyPr>
          <a:lstStyle/>
          <a:p>
            <a:r>
              <a:rPr lang="ru-RU" sz="2900" b="1" dirty="0"/>
              <a:t>ДЕЙСТВИЯ НА СИК СЛЕД ПОПЪЛВАНЕ НА ПРОТОКОЛА</a:t>
            </a:r>
            <a:endParaRPr lang="bg-BG" sz="2900" b="1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838200" y="838200"/>
            <a:ext cx="10515600" cy="5338763"/>
          </a:xfrm>
        </p:spPr>
        <p:txBody>
          <a:bodyPr/>
          <a:lstStyle/>
          <a:p>
            <a:pPr marL="0" indent="0">
              <a:buNone/>
            </a:pPr>
            <a:r>
              <a:rPr lang="bg-BG" b="1" dirty="0"/>
              <a:t>Предаване на машината за </a:t>
            </a:r>
            <a:r>
              <a:rPr lang="bg-BG" b="1" dirty="0" smtClean="0"/>
              <a:t>гласуване</a:t>
            </a:r>
          </a:p>
          <a:p>
            <a:pPr marL="0" indent="0">
              <a:buNone/>
            </a:pPr>
            <a:endParaRPr lang="bg-BG" dirty="0"/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6400" y="1485900"/>
            <a:ext cx="6802427" cy="5215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532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600" b="1" dirty="0" err="1"/>
              <a:t>Опаковане</a:t>
            </a:r>
            <a:r>
              <a:rPr lang="ru-RU" sz="2600" b="1" dirty="0"/>
              <a:t> на </a:t>
            </a:r>
            <a:r>
              <a:rPr lang="ru-RU" sz="2600" b="1" dirty="0" err="1"/>
              <a:t>бюлетините</a:t>
            </a:r>
            <a:r>
              <a:rPr lang="ru-RU" sz="2600" b="1" dirty="0"/>
              <a:t> и </a:t>
            </a:r>
            <a:r>
              <a:rPr lang="ru-RU" sz="2600" b="1" dirty="0" err="1"/>
              <a:t>другите</a:t>
            </a:r>
            <a:r>
              <a:rPr lang="ru-RU" sz="2600" b="1" dirty="0"/>
              <a:t> </a:t>
            </a:r>
            <a:r>
              <a:rPr lang="ru-RU" sz="2600" b="1" dirty="0" err="1"/>
              <a:t>изборни</a:t>
            </a:r>
            <a:r>
              <a:rPr lang="ru-RU" sz="2600" b="1" dirty="0"/>
              <a:t> </a:t>
            </a:r>
            <a:r>
              <a:rPr lang="ru-RU" sz="2600" b="1" dirty="0" err="1"/>
              <a:t>книжа</a:t>
            </a:r>
            <a:r>
              <a:rPr lang="ru-RU" sz="2600" b="1" dirty="0"/>
              <a:t> </a:t>
            </a:r>
            <a:endParaRPr lang="bg-BG" sz="2600" b="1" dirty="0"/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7161" y="2400300"/>
            <a:ext cx="10031426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55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520700" y="365125"/>
            <a:ext cx="11023600" cy="917575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+mn-lt"/>
                <a:ea typeface="+mn-ea"/>
                <a:cs typeface="+mn-cs"/>
              </a:rPr>
              <a:t>В </a:t>
            </a:r>
            <a:r>
              <a:rPr lang="ru-RU" sz="2800" b="1" dirty="0" err="1">
                <a:latin typeface="+mn-lt"/>
                <a:ea typeface="+mn-ea"/>
                <a:cs typeface="+mn-cs"/>
              </a:rPr>
              <a:t>плик</a:t>
            </a:r>
            <a:r>
              <a:rPr lang="ru-RU" sz="2800" b="1" dirty="0">
                <a:latin typeface="+mn-lt"/>
                <a:ea typeface="+mn-ea"/>
                <a:cs typeface="+mn-cs"/>
              </a:rPr>
              <a:t> с </a:t>
            </a:r>
            <a:r>
              <a:rPr lang="ru-RU" sz="2800" b="1" dirty="0" err="1">
                <a:latin typeface="+mn-lt"/>
                <a:ea typeface="+mn-ea"/>
                <a:cs typeface="+mn-cs"/>
              </a:rPr>
              <a:t>надпис</a:t>
            </a:r>
            <a:r>
              <a:rPr lang="ru-RU" sz="2800" b="1" dirty="0">
                <a:latin typeface="+mn-lt"/>
                <a:ea typeface="+mn-ea"/>
                <a:cs typeface="+mn-cs"/>
              </a:rPr>
              <a:t> „</a:t>
            </a:r>
            <a:r>
              <a:rPr lang="ru-RU" sz="2800" b="1" dirty="0" err="1">
                <a:latin typeface="+mn-lt"/>
                <a:ea typeface="+mn-ea"/>
                <a:cs typeface="+mn-cs"/>
              </a:rPr>
              <a:t>Плик</a:t>
            </a:r>
            <a:r>
              <a:rPr lang="ru-RU" sz="2800" b="1" dirty="0">
                <a:latin typeface="+mn-lt"/>
                <a:ea typeface="+mn-ea"/>
                <a:cs typeface="+mn-cs"/>
              </a:rPr>
              <a:t> № 2-НС – </a:t>
            </a:r>
            <a:r>
              <a:rPr lang="ru-RU" sz="2800" b="1" dirty="0" err="1">
                <a:latin typeface="+mn-lt"/>
                <a:ea typeface="+mn-ea"/>
                <a:cs typeface="+mn-cs"/>
              </a:rPr>
              <a:t>Протоколи</a:t>
            </a:r>
            <a:r>
              <a:rPr lang="ru-RU" sz="2800" b="1" dirty="0">
                <a:latin typeface="+mn-lt"/>
                <a:ea typeface="+mn-ea"/>
                <a:cs typeface="+mn-cs"/>
              </a:rPr>
              <a:t> на СИК № …“ се </a:t>
            </a:r>
            <a:r>
              <a:rPr lang="ru-RU" sz="2800" b="1" dirty="0" err="1">
                <a:latin typeface="+mn-lt"/>
                <a:ea typeface="+mn-ea"/>
                <a:cs typeface="+mn-cs"/>
              </a:rPr>
              <a:t>поставя</a:t>
            </a:r>
            <a:r>
              <a:rPr lang="ru-RU" sz="2800" b="1" dirty="0">
                <a:latin typeface="+mn-lt"/>
                <a:ea typeface="+mn-ea"/>
                <a:cs typeface="+mn-cs"/>
              </a:rPr>
              <a:t>:</a:t>
            </a:r>
            <a:endParaRPr lang="bg-BG" sz="2800" b="1" dirty="0">
              <a:latin typeface="+mn-lt"/>
              <a:ea typeface="+mn-ea"/>
              <a:cs typeface="+mn-cs"/>
            </a:endParaRPr>
          </a:p>
        </p:txBody>
      </p:sp>
      <p:pic>
        <p:nvPicPr>
          <p:cNvPr id="5" name="Контейнер за съдържание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6291" y="1421758"/>
            <a:ext cx="8712417" cy="492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291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8191" y="1492009"/>
            <a:ext cx="9777481" cy="386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98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95375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+mn-lt"/>
                <a:ea typeface="+mn-ea"/>
                <a:cs typeface="+mn-cs"/>
              </a:rPr>
              <a:t>В </a:t>
            </a:r>
            <a:r>
              <a:rPr lang="ru-RU" sz="2800" b="1" dirty="0" err="1">
                <a:latin typeface="+mn-lt"/>
                <a:ea typeface="+mn-ea"/>
                <a:cs typeface="+mn-cs"/>
              </a:rPr>
              <a:t>плик</a:t>
            </a:r>
            <a:r>
              <a:rPr lang="ru-RU" sz="2800" b="1" dirty="0">
                <a:latin typeface="+mn-lt"/>
                <a:ea typeface="+mn-ea"/>
                <a:cs typeface="+mn-cs"/>
              </a:rPr>
              <a:t> с </a:t>
            </a:r>
            <a:r>
              <a:rPr lang="ru-RU" sz="2800" b="1" dirty="0" err="1">
                <a:latin typeface="+mn-lt"/>
                <a:ea typeface="+mn-ea"/>
                <a:cs typeface="+mn-cs"/>
              </a:rPr>
              <a:t>надпис</a:t>
            </a:r>
            <a:r>
              <a:rPr lang="ru-RU" sz="2800" b="1" dirty="0">
                <a:latin typeface="+mn-lt"/>
                <a:ea typeface="+mn-ea"/>
                <a:cs typeface="+mn-cs"/>
              </a:rPr>
              <a:t> „</a:t>
            </a:r>
            <a:r>
              <a:rPr lang="ru-RU" sz="2800" b="1" dirty="0" err="1">
                <a:latin typeface="+mn-lt"/>
                <a:ea typeface="+mn-ea"/>
                <a:cs typeface="+mn-cs"/>
              </a:rPr>
              <a:t>Плик</a:t>
            </a:r>
            <a:r>
              <a:rPr lang="ru-RU" sz="2800" b="1" dirty="0">
                <a:latin typeface="+mn-lt"/>
                <a:ea typeface="+mn-ea"/>
                <a:cs typeface="+mn-cs"/>
              </a:rPr>
              <a:t> № 3-НС - </a:t>
            </a:r>
            <a:r>
              <a:rPr lang="ru-RU" sz="2800" b="1" dirty="0" err="1">
                <a:latin typeface="+mn-lt"/>
                <a:ea typeface="+mn-ea"/>
                <a:cs typeface="+mn-cs"/>
              </a:rPr>
              <a:t>Книжа</a:t>
            </a:r>
            <a:r>
              <a:rPr lang="ru-RU" sz="2800" b="1" dirty="0">
                <a:latin typeface="+mn-lt"/>
                <a:ea typeface="+mn-ea"/>
                <a:cs typeface="+mn-cs"/>
              </a:rPr>
              <a:t> на СИК № …“ се </a:t>
            </a:r>
            <a:r>
              <a:rPr lang="ru-RU" sz="2800" b="1" dirty="0" err="1">
                <a:latin typeface="+mn-lt"/>
                <a:ea typeface="+mn-ea"/>
                <a:cs typeface="+mn-cs"/>
              </a:rPr>
              <a:t>поставя</a:t>
            </a:r>
            <a:r>
              <a:rPr lang="ru-RU" sz="2800" b="1" dirty="0">
                <a:latin typeface="+mn-lt"/>
                <a:ea typeface="+mn-ea"/>
                <a:cs typeface="+mn-cs"/>
              </a:rPr>
              <a:t>:</a:t>
            </a:r>
            <a:endParaRPr lang="bg-BG" sz="2800" b="1" dirty="0">
              <a:latin typeface="+mn-lt"/>
              <a:ea typeface="+mn-ea"/>
              <a:cs typeface="+mn-cs"/>
            </a:endParaRPr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38802" y="1917700"/>
            <a:ext cx="9230898" cy="425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726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32979" y="1655180"/>
            <a:ext cx="8564163" cy="3742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38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8200" y="585627"/>
            <a:ext cx="10515600" cy="762375"/>
          </a:xfrm>
        </p:spPr>
        <p:txBody>
          <a:bodyPr>
            <a:noAutofit/>
          </a:bodyPr>
          <a:lstStyle/>
          <a:p>
            <a:r>
              <a:rPr lang="ru-RU" sz="2400" b="1" dirty="0"/>
              <a:t>В БЕЛИЯ ЧУВАЛ се поставят </a:t>
            </a:r>
            <a:r>
              <a:rPr lang="ru-RU" sz="2400" b="1" dirty="0" err="1"/>
              <a:t>изброените</a:t>
            </a:r>
            <a:r>
              <a:rPr lang="ru-RU" sz="2400" b="1" dirty="0"/>
              <a:t> </a:t>
            </a:r>
            <a:r>
              <a:rPr lang="ru-RU" sz="2400" b="1" dirty="0" err="1"/>
              <a:t>по-долу</a:t>
            </a:r>
            <a:r>
              <a:rPr lang="ru-RU" sz="2400" b="1" dirty="0"/>
              <a:t> </a:t>
            </a:r>
            <a:r>
              <a:rPr lang="ru-RU" sz="2400" b="1" dirty="0" err="1"/>
              <a:t>изборни</a:t>
            </a:r>
            <a:r>
              <a:rPr lang="ru-RU" sz="2400" b="1" dirty="0"/>
              <a:t> </a:t>
            </a:r>
            <a:r>
              <a:rPr lang="ru-RU" sz="2400" b="1" dirty="0" err="1"/>
              <a:t>книжа</a:t>
            </a:r>
            <a:r>
              <a:rPr lang="ru-RU" sz="2400" b="1" dirty="0"/>
              <a:t>, </a:t>
            </a:r>
            <a:r>
              <a:rPr lang="ru-RU" sz="2400" b="1" dirty="0" err="1"/>
              <a:t>които</a:t>
            </a:r>
            <a:r>
              <a:rPr lang="ru-RU" sz="2400" b="1" dirty="0"/>
              <a:t> се </a:t>
            </a:r>
            <a:r>
              <a:rPr lang="ru-RU" sz="2400" b="1" dirty="0" err="1"/>
              <a:t>опаковат</a:t>
            </a:r>
            <a:r>
              <a:rPr lang="ru-RU" sz="2400" b="1" dirty="0"/>
              <a:t> </a:t>
            </a:r>
            <a:r>
              <a:rPr lang="ru-RU" sz="2400" b="1" dirty="0" err="1"/>
              <a:t>поотделно</a:t>
            </a:r>
            <a:r>
              <a:rPr lang="ru-RU" sz="2400" b="1" dirty="0"/>
              <a:t> и се </a:t>
            </a:r>
            <a:r>
              <a:rPr lang="ru-RU" sz="2400" b="1" dirty="0" err="1"/>
              <a:t>запечатват</a:t>
            </a:r>
            <a:r>
              <a:rPr lang="ru-RU" sz="2400" b="1" dirty="0"/>
              <a:t> с </a:t>
            </a:r>
            <a:r>
              <a:rPr lang="ru-RU" sz="2400" b="1" dirty="0" err="1"/>
              <a:t>хартиена</a:t>
            </a:r>
            <a:r>
              <a:rPr lang="ru-RU" sz="2400" b="1" dirty="0"/>
              <a:t> лента, </a:t>
            </a:r>
            <a:r>
              <a:rPr lang="ru-RU" sz="2400" b="1" dirty="0" err="1"/>
              <a:t>която</a:t>
            </a:r>
            <a:r>
              <a:rPr lang="ru-RU" sz="2400" b="1" dirty="0"/>
              <a:t> се </a:t>
            </a:r>
            <a:r>
              <a:rPr lang="ru-RU" sz="2400" b="1" dirty="0" err="1"/>
              <a:t>подпечатва</a:t>
            </a:r>
            <a:r>
              <a:rPr lang="ru-RU" sz="2400" b="1" dirty="0"/>
              <a:t> с </a:t>
            </a:r>
            <a:r>
              <a:rPr lang="ru-RU" sz="2400" b="1" dirty="0" err="1"/>
              <a:t>печата</a:t>
            </a:r>
            <a:r>
              <a:rPr lang="ru-RU" sz="2400" b="1" dirty="0"/>
              <a:t> на СИК и се </a:t>
            </a:r>
            <a:r>
              <a:rPr lang="ru-RU" sz="2400" b="1" dirty="0" err="1"/>
              <a:t>подписва</a:t>
            </a:r>
            <a:r>
              <a:rPr lang="ru-RU" sz="2400" b="1" dirty="0"/>
              <a:t> от </a:t>
            </a:r>
            <a:r>
              <a:rPr lang="ru-RU" sz="2400" b="1" dirty="0" err="1"/>
              <a:t>всички</a:t>
            </a:r>
            <a:r>
              <a:rPr lang="ru-RU" sz="2400" b="1" dirty="0"/>
              <a:t> </a:t>
            </a:r>
            <a:r>
              <a:rPr lang="ru-RU" sz="2400" b="1" dirty="0" err="1"/>
              <a:t>членове</a:t>
            </a:r>
            <a:r>
              <a:rPr lang="ru-RU" sz="2400" b="1" dirty="0"/>
              <a:t> на </a:t>
            </a:r>
            <a:r>
              <a:rPr lang="ru-RU" sz="2400" b="1" dirty="0" err="1"/>
              <a:t>комисията</a:t>
            </a:r>
            <a:r>
              <a:rPr lang="ru-RU" sz="2400" b="1" dirty="0"/>
              <a:t>:</a:t>
            </a:r>
            <a:endParaRPr lang="bg-BG" sz="2400" b="1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 dirty="0" smtClean="0"/>
          </a:p>
          <a:p>
            <a:endParaRPr lang="bg-BG" dirty="0"/>
          </a:p>
        </p:txBody>
      </p:sp>
      <p:sp>
        <p:nvSpPr>
          <p:cNvPr id="4" name="Правоъгълник 3"/>
          <p:cNvSpPr/>
          <p:nvPr/>
        </p:nvSpPr>
        <p:spPr>
          <a:xfrm>
            <a:off x="1934966" y="1853272"/>
            <a:ext cx="8322067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/>
              <a:t>Пакет с </a:t>
            </a:r>
            <a:r>
              <a:rPr lang="ru-RU" dirty="0" err="1"/>
              <a:t>надпис</a:t>
            </a:r>
            <a:r>
              <a:rPr lang="ru-RU" dirty="0"/>
              <a:t> „</a:t>
            </a:r>
            <a:r>
              <a:rPr lang="ru-RU" dirty="0" err="1"/>
              <a:t>Бюлетини</a:t>
            </a:r>
            <a:r>
              <a:rPr lang="ru-RU" dirty="0"/>
              <a:t> </a:t>
            </a:r>
            <a:r>
              <a:rPr lang="ru-RU" dirty="0" err="1"/>
              <a:t>извън</a:t>
            </a:r>
            <a:r>
              <a:rPr lang="ru-RU" dirty="0"/>
              <a:t> </a:t>
            </a:r>
            <a:r>
              <a:rPr lang="ru-RU" dirty="0" err="1"/>
              <a:t>избирателната</a:t>
            </a:r>
            <a:r>
              <a:rPr lang="ru-RU" dirty="0"/>
              <a:t> </a:t>
            </a:r>
            <a:r>
              <a:rPr lang="ru-RU" dirty="0" err="1"/>
              <a:t>кутия</a:t>
            </a:r>
            <a:r>
              <a:rPr lang="ru-RU" dirty="0"/>
              <a:t>“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endParaRPr lang="ru-RU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/>
              <a:t>Пакет с </a:t>
            </a:r>
            <a:r>
              <a:rPr lang="ru-RU" dirty="0" err="1"/>
              <a:t>надпис</a:t>
            </a:r>
            <a:r>
              <a:rPr lang="ru-RU" dirty="0"/>
              <a:t> „</a:t>
            </a:r>
            <a:r>
              <a:rPr lang="ru-RU" dirty="0" err="1"/>
              <a:t>Хартиени</a:t>
            </a:r>
            <a:r>
              <a:rPr lang="ru-RU" dirty="0"/>
              <a:t> </a:t>
            </a:r>
            <a:r>
              <a:rPr lang="ru-RU" dirty="0" err="1"/>
              <a:t>бюлетини</a:t>
            </a:r>
            <a:r>
              <a:rPr lang="ru-RU" dirty="0"/>
              <a:t>, </a:t>
            </a:r>
            <a:r>
              <a:rPr lang="ru-RU" dirty="0" err="1"/>
              <a:t>намерени</a:t>
            </a:r>
            <a:r>
              <a:rPr lang="ru-RU" dirty="0"/>
              <a:t> в </a:t>
            </a:r>
            <a:r>
              <a:rPr lang="ru-RU" dirty="0" err="1"/>
              <a:t>избирателната</a:t>
            </a:r>
            <a:r>
              <a:rPr lang="ru-RU" dirty="0"/>
              <a:t> </a:t>
            </a:r>
            <a:r>
              <a:rPr lang="ru-RU" dirty="0" err="1"/>
              <a:t>кутия</a:t>
            </a:r>
            <a:r>
              <a:rPr lang="ru-RU" dirty="0"/>
              <a:t>“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endParaRPr lang="ru-RU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/>
              <a:t>Пакет с </a:t>
            </a:r>
            <a:r>
              <a:rPr lang="ru-RU" dirty="0" err="1"/>
              <a:t>надпис</a:t>
            </a:r>
            <a:r>
              <a:rPr lang="ru-RU" dirty="0"/>
              <a:t> „</a:t>
            </a:r>
            <a:r>
              <a:rPr lang="ru-RU" dirty="0" err="1"/>
              <a:t>Ролки</a:t>
            </a:r>
            <a:r>
              <a:rPr lang="ru-RU" dirty="0"/>
              <a:t> </a:t>
            </a:r>
            <a:r>
              <a:rPr lang="ru-RU" dirty="0" err="1"/>
              <a:t>неизползвана</a:t>
            </a:r>
            <a:r>
              <a:rPr lang="ru-RU" dirty="0"/>
              <a:t> </a:t>
            </a:r>
            <a:r>
              <a:rPr lang="ru-RU" dirty="0" err="1"/>
              <a:t>специализирана</a:t>
            </a:r>
            <a:r>
              <a:rPr lang="ru-RU" dirty="0"/>
              <a:t> хартия“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endParaRPr lang="ru-RU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/>
              <a:t>Пакет с </a:t>
            </a:r>
            <a:r>
              <a:rPr lang="ru-RU" dirty="0" err="1"/>
              <a:t>надпис</a:t>
            </a:r>
            <a:r>
              <a:rPr lang="ru-RU" dirty="0"/>
              <a:t> „</a:t>
            </a:r>
            <a:r>
              <a:rPr lang="ru-RU" dirty="0" err="1"/>
              <a:t>Бюлетини</a:t>
            </a:r>
            <a:r>
              <a:rPr lang="ru-RU" dirty="0"/>
              <a:t> от </a:t>
            </a:r>
            <a:r>
              <a:rPr lang="ru-RU" dirty="0" err="1"/>
              <a:t>машинно</a:t>
            </a:r>
            <a:r>
              <a:rPr lang="ru-RU" dirty="0"/>
              <a:t> </a:t>
            </a:r>
            <a:r>
              <a:rPr lang="ru-RU" dirty="0" err="1"/>
              <a:t>гласуване</a:t>
            </a:r>
            <a:r>
              <a:rPr lang="ru-RU" dirty="0"/>
              <a:t>, </a:t>
            </a:r>
            <a:r>
              <a:rPr lang="ru-RU" dirty="0" err="1"/>
              <a:t>намерени</a:t>
            </a:r>
            <a:r>
              <a:rPr lang="ru-RU" dirty="0"/>
              <a:t> в </a:t>
            </a:r>
            <a:r>
              <a:rPr lang="ru-RU" dirty="0" err="1"/>
              <a:t>избирателната</a:t>
            </a:r>
            <a:r>
              <a:rPr lang="ru-RU" dirty="0"/>
              <a:t> </a:t>
            </a:r>
            <a:r>
              <a:rPr lang="ru-RU" dirty="0" err="1"/>
              <a:t>кутия</a:t>
            </a:r>
            <a:r>
              <a:rPr lang="ru-RU" dirty="0"/>
              <a:t>“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endParaRPr lang="ru-RU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/>
              <a:t>Пакет с </a:t>
            </a:r>
            <a:r>
              <a:rPr lang="ru-RU" dirty="0" err="1"/>
              <a:t>надпис</a:t>
            </a:r>
            <a:r>
              <a:rPr lang="ru-RU" dirty="0"/>
              <a:t> „</a:t>
            </a:r>
            <a:r>
              <a:rPr lang="ru-RU" dirty="0" err="1"/>
              <a:t>Кочани</a:t>
            </a:r>
            <a:r>
              <a:rPr lang="ru-RU" dirty="0"/>
              <a:t> от </a:t>
            </a:r>
            <a:r>
              <a:rPr lang="ru-RU" dirty="0" err="1"/>
              <a:t>бюлетините</a:t>
            </a:r>
            <a:r>
              <a:rPr lang="ru-RU" dirty="0"/>
              <a:t>“, с </a:t>
            </a:r>
            <a:r>
              <a:rPr lang="ru-RU" dirty="0" err="1"/>
              <a:t>които</a:t>
            </a:r>
            <a:r>
              <a:rPr lang="ru-RU" dirty="0"/>
              <a:t> е </a:t>
            </a:r>
            <a:r>
              <a:rPr lang="ru-RU" dirty="0" err="1"/>
              <a:t>гласувано</a:t>
            </a:r>
            <a:endParaRPr lang="ru-RU" dirty="0"/>
          </a:p>
          <a:p>
            <a:pPr marL="171450" indent="-171450">
              <a:buFont typeface="Wingdings" panose="05000000000000000000" pitchFamily="2" charset="2"/>
              <a:buChar char="q"/>
            </a:pPr>
            <a:endParaRPr lang="ru-RU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err="1"/>
              <a:t>Опаковани</a:t>
            </a:r>
            <a:r>
              <a:rPr lang="ru-RU" dirty="0"/>
              <a:t> в </a:t>
            </a:r>
            <a:r>
              <a:rPr lang="ru-RU" dirty="0" err="1"/>
              <a:t>плик</a:t>
            </a:r>
            <a:r>
              <a:rPr lang="ru-RU" dirty="0"/>
              <a:t> </a:t>
            </a:r>
            <a:r>
              <a:rPr lang="ru-RU" dirty="0" err="1"/>
              <a:t>отрязъци</a:t>
            </a:r>
            <a:r>
              <a:rPr lang="ru-RU" dirty="0"/>
              <a:t> с </a:t>
            </a:r>
            <a:r>
              <a:rPr lang="ru-RU" dirty="0" err="1"/>
              <a:t>номерата</a:t>
            </a:r>
            <a:r>
              <a:rPr lang="ru-RU" dirty="0"/>
              <a:t> на </a:t>
            </a:r>
            <a:r>
              <a:rPr lang="ru-RU" dirty="0" err="1"/>
              <a:t>хартиените</a:t>
            </a:r>
            <a:r>
              <a:rPr lang="ru-RU" dirty="0"/>
              <a:t> </a:t>
            </a:r>
            <a:r>
              <a:rPr lang="ru-RU" dirty="0" err="1"/>
              <a:t>бюлетини</a:t>
            </a:r>
            <a:endParaRPr lang="ru-RU" dirty="0"/>
          </a:p>
          <a:p>
            <a:pPr marL="171450" indent="-171450">
              <a:buFont typeface="Wingdings" panose="05000000000000000000" pitchFamily="2" charset="2"/>
              <a:buChar char="q"/>
            </a:pPr>
            <a:endParaRPr lang="ru-RU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err="1"/>
              <a:t>Протоколът</a:t>
            </a:r>
            <a:r>
              <a:rPr lang="ru-RU" dirty="0"/>
              <a:t> за </a:t>
            </a:r>
            <a:r>
              <a:rPr lang="ru-RU" dirty="0" err="1"/>
              <a:t>маркиране</a:t>
            </a:r>
            <a:r>
              <a:rPr lang="ru-RU" dirty="0"/>
              <a:t> на </a:t>
            </a:r>
            <a:r>
              <a:rPr lang="ru-RU" dirty="0" err="1"/>
              <a:t>печата</a:t>
            </a:r>
            <a:r>
              <a:rPr lang="ru-RU" dirty="0"/>
              <a:t> на СИК (Приложение № 72-НС)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endParaRPr lang="ru-RU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err="1"/>
              <a:t>Третият</a:t>
            </a:r>
            <a:r>
              <a:rPr lang="ru-RU" dirty="0"/>
              <a:t> </a:t>
            </a:r>
            <a:r>
              <a:rPr lang="ru-RU" dirty="0" err="1"/>
              <a:t>екземпляр</a:t>
            </a:r>
            <a:r>
              <a:rPr lang="ru-RU" dirty="0"/>
              <a:t> на </a:t>
            </a:r>
            <a:r>
              <a:rPr lang="ru-RU" dirty="0" err="1"/>
              <a:t>съставения</a:t>
            </a:r>
            <a:r>
              <a:rPr lang="ru-RU" dirty="0"/>
              <a:t> от СИК </a:t>
            </a:r>
            <a:r>
              <a:rPr lang="ru-RU" dirty="0" err="1"/>
              <a:t>опис</a:t>
            </a:r>
            <a:r>
              <a:rPr lang="ru-RU" dirty="0"/>
              <a:t> – Приложение </a:t>
            </a:r>
            <a:r>
              <a:rPr lang="ru-RU" dirty="0" smtClean="0"/>
              <a:t>3 /Х/ или Приложение </a:t>
            </a:r>
            <a:r>
              <a:rPr lang="ru-RU" dirty="0"/>
              <a:t>7 </a:t>
            </a:r>
            <a:r>
              <a:rPr lang="ru-RU" dirty="0" smtClean="0"/>
              <a:t>/ХМ/ </a:t>
            </a:r>
            <a:r>
              <a:rPr lang="ru-RU" dirty="0" err="1" smtClean="0"/>
              <a:t>към</a:t>
            </a:r>
            <a:r>
              <a:rPr lang="ru-RU" dirty="0" smtClean="0"/>
              <a:t> </a:t>
            </a:r>
            <a:r>
              <a:rPr lang="ru-RU" dirty="0" err="1"/>
              <a:t>методическите</a:t>
            </a:r>
            <a:r>
              <a:rPr lang="ru-RU" dirty="0"/>
              <a:t> указания</a:t>
            </a:r>
          </a:p>
        </p:txBody>
      </p:sp>
    </p:spTree>
    <p:extLst>
      <p:ext uri="{BB962C8B-B14F-4D97-AF65-F5344CB8AC3E}">
        <p14:creationId xmlns:p14="http://schemas.microsoft.com/office/powerpoint/2010/main" val="178636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7342" y="1612900"/>
            <a:ext cx="9959258" cy="4261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20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066800" y="500062"/>
            <a:ext cx="10515600" cy="1325563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+mn-lt"/>
                <a:ea typeface="+mn-ea"/>
                <a:cs typeface="+mn-cs"/>
              </a:rPr>
              <a:t>В ЧЕРНИЯ ЧУВАЛ се </a:t>
            </a:r>
            <a:r>
              <a:rPr lang="ru-RU" sz="2800" b="1" dirty="0" err="1">
                <a:latin typeface="+mn-lt"/>
                <a:ea typeface="+mn-ea"/>
                <a:cs typeface="+mn-cs"/>
              </a:rPr>
              <a:t>поставя</a:t>
            </a:r>
            <a:r>
              <a:rPr lang="ru-RU" sz="2800" b="1" dirty="0">
                <a:latin typeface="+mn-lt"/>
                <a:ea typeface="+mn-ea"/>
                <a:cs typeface="+mn-cs"/>
              </a:rPr>
              <a:t>:</a:t>
            </a:r>
            <a:endParaRPr lang="bg-BG" sz="2800" b="1" dirty="0">
              <a:latin typeface="+mn-lt"/>
              <a:ea typeface="+mn-ea"/>
              <a:cs typeface="+mn-cs"/>
            </a:endParaRPr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6239" y="2349500"/>
            <a:ext cx="9189812" cy="2259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365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30275"/>
          </a:xfrm>
        </p:spPr>
        <p:txBody>
          <a:bodyPr>
            <a:noAutofit/>
          </a:bodyPr>
          <a:lstStyle/>
          <a:p>
            <a:r>
              <a:rPr lang="ru-RU" sz="2800" b="1" i="1" dirty="0" err="1" smtClean="0"/>
              <a:t>Представител</a:t>
            </a:r>
            <a:r>
              <a:rPr lang="ru-RU" sz="2800" b="1" i="1" dirty="0" smtClean="0"/>
              <a:t> на „</a:t>
            </a:r>
            <a:r>
              <a:rPr lang="ru-RU" sz="2800" b="1" i="1" dirty="0" err="1" smtClean="0"/>
              <a:t>Сиела</a:t>
            </a:r>
            <a:r>
              <a:rPr lang="ru-RU" sz="2800" b="1" i="1" dirty="0" smtClean="0"/>
              <a:t> Норма“ АД </a:t>
            </a:r>
            <a:r>
              <a:rPr lang="ru-RU" sz="2800" b="1" i="1" dirty="0" err="1" smtClean="0"/>
              <a:t>предава</a:t>
            </a:r>
            <a:r>
              <a:rPr lang="ru-RU" sz="2800" b="1" i="1" dirty="0" smtClean="0"/>
              <a:t> на председателя на СИК в </a:t>
            </a:r>
            <a:r>
              <a:rPr lang="ru-RU" sz="2800" b="1" i="1" dirty="0" err="1" smtClean="0"/>
              <a:t>присъствието</a:t>
            </a:r>
            <a:r>
              <a:rPr lang="ru-RU" sz="2800" b="1" i="1" dirty="0" smtClean="0"/>
              <a:t> на зам.-</a:t>
            </a:r>
            <a:r>
              <a:rPr lang="ru-RU" sz="2800" b="1" i="1" dirty="0" err="1" smtClean="0"/>
              <a:t>председател</a:t>
            </a:r>
            <a:r>
              <a:rPr lang="ru-RU" sz="2800" b="1" i="1" dirty="0" smtClean="0"/>
              <a:t>, </a:t>
            </a:r>
            <a:r>
              <a:rPr lang="ru-RU" sz="2800" b="1" i="1" dirty="0" err="1" smtClean="0"/>
              <a:t>секретар</a:t>
            </a:r>
            <a:r>
              <a:rPr lang="ru-RU" sz="2800" b="1" i="1" dirty="0" smtClean="0"/>
              <a:t> и </a:t>
            </a:r>
            <a:r>
              <a:rPr lang="ru-RU" sz="2800" b="1" i="1" dirty="0" err="1" smtClean="0"/>
              <a:t>членове</a:t>
            </a:r>
            <a:r>
              <a:rPr lang="ru-RU" sz="2800" b="1" i="1" dirty="0" smtClean="0"/>
              <a:t> на СИК </a:t>
            </a:r>
            <a:r>
              <a:rPr lang="ru-RU" sz="2800" b="1" i="1" dirty="0" err="1" smtClean="0"/>
              <a:t>следното</a:t>
            </a:r>
            <a:r>
              <a:rPr lang="ru-RU" sz="2800" b="1" i="1" dirty="0" smtClean="0"/>
              <a:t>:</a:t>
            </a:r>
            <a:endParaRPr lang="bg-BG" sz="2800" b="1" i="1" dirty="0"/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4800" y="1690688"/>
            <a:ext cx="8140700" cy="4773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717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9421" y="2002420"/>
            <a:ext cx="10590620" cy="2584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56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err="1">
                <a:latin typeface="+mn-lt"/>
                <a:ea typeface="+mn-ea"/>
                <a:cs typeface="+mn-cs"/>
              </a:rPr>
              <a:t>Транспортиране</a:t>
            </a:r>
            <a:r>
              <a:rPr lang="ru-RU" sz="2800" b="1" dirty="0">
                <a:latin typeface="+mn-lt"/>
                <a:ea typeface="+mn-ea"/>
                <a:cs typeface="+mn-cs"/>
              </a:rPr>
              <a:t> на </a:t>
            </a:r>
            <a:r>
              <a:rPr lang="ru-RU" sz="2800" b="1" dirty="0" err="1">
                <a:latin typeface="+mn-lt"/>
                <a:ea typeface="+mn-ea"/>
                <a:cs typeface="+mn-cs"/>
              </a:rPr>
              <a:t>изборните</a:t>
            </a:r>
            <a:r>
              <a:rPr lang="ru-RU" sz="2800" b="1" dirty="0">
                <a:latin typeface="+mn-lt"/>
                <a:ea typeface="+mn-ea"/>
                <a:cs typeface="+mn-cs"/>
              </a:rPr>
              <a:t> </a:t>
            </a:r>
            <a:r>
              <a:rPr lang="ru-RU" sz="2800" b="1" dirty="0" err="1">
                <a:latin typeface="+mn-lt"/>
                <a:ea typeface="+mn-ea"/>
                <a:cs typeface="+mn-cs"/>
              </a:rPr>
              <a:t>книжа</a:t>
            </a:r>
            <a:r>
              <a:rPr lang="ru-RU" sz="2800" b="1" dirty="0">
                <a:latin typeface="+mn-lt"/>
                <a:ea typeface="+mn-ea"/>
                <a:cs typeface="+mn-cs"/>
              </a:rPr>
              <a:t> и </a:t>
            </a:r>
            <a:r>
              <a:rPr lang="ru-RU" sz="2800" b="1" dirty="0" err="1">
                <a:latin typeface="+mn-lt"/>
                <a:ea typeface="+mn-ea"/>
                <a:cs typeface="+mn-cs"/>
              </a:rPr>
              <a:t>материали</a:t>
            </a:r>
            <a:r>
              <a:rPr lang="ru-RU" sz="2800" b="1" dirty="0">
                <a:latin typeface="+mn-lt"/>
                <a:ea typeface="+mn-ea"/>
                <a:cs typeface="+mn-cs"/>
              </a:rPr>
              <a:t> след </a:t>
            </a:r>
            <a:r>
              <a:rPr lang="ru-RU" sz="2800" b="1" dirty="0" err="1">
                <a:latin typeface="+mn-lt"/>
                <a:ea typeface="+mn-ea"/>
                <a:cs typeface="+mn-cs"/>
              </a:rPr>
              <a:t>обявяване</a:t>
            </a:r>
            <a:r>
              <a:rPr lang="ru-RU" sz="2800" b="1" dirty="0">
                <a:latin typeface="+mn-lt"/>
                <a:ea typeface="+mn-ea"/>
                <a:cs typeface="+mn-cs"/>
              </a:rPr>
              <a:t> на </a:t>
            </a:r>
            <a:r>
              <a:rPr lang="ru-RU" sz="2800" b="1" dirty="0" err="1">
                <a:latin typeface="+mn-lt"/>
                <a:ea typeface="+mn-ea"/>
                <a:cs typeface="+mn-cs"/>
              </a:rPr>
              <a:t>резултатите</a:t>
            </a:r>
            <a:r>
              <a:rPr lang="ru-RU" sz="2800" b="1" dirty="0">
                <a:latin typeface="+mn-lt"/>
                <a:ea typeface="+mn-ea"/>
                <a:cs typeface="+mn-cs"/>
              </a:rPr>
              <a:t> от </a:t>
            </a:r>
            <a:r>
              <a:rPr lang="ru-RU" sz="2800" b="1" dirty="0" err="1">
                <a:latin typeface="+mn-lt"/>
                <a:ea typeface="+mn-ea"/>
                <a:cs typeface="+mn-cs"/>
              </a:rPr>
              <a:t>гласуването</a:t>
            </a:r>
            <a:r>
              <a:rPr lang="ru-RU" sz="2800" b="1" dirty="0">
                <a:latin typeface="+mn-lt"/>
                <a:ea typeface="+mn-ea"/>
                <a:cs typeface="+mn-cs"/>
              </a:rPr>
              <a:t> в </a:t>
            </a:r>
            <a:r>
              <a:rPr lang="ru-RU" sz="2800" b="1" dirty="0" err="1">
                <a:latin typeface="+mn-lt"/>
                <a:ea typeface="+mn-ea"/>
                <a:cs typeface="+mn-cs"/>
              </a:rPr>
              <a:t>секцията</a:t>
            </a:r>
            <a:endParaRPr lang="bg-BG" sz="2800" b="1" dirty="0">
              <a:latin typeface="+mn-lt"/>
              <a:ea typeface="+mn-ea"/>
              <a:cs typeface="+mn-cs"/>
            </a:endParaRPr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3628" y="2209800"/>
            <a:ext cx="10199495" cy="302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91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dirty="0" smtClean="0"/>
              <a:t>ВНИМАНИЕ!!!</a:t>
            </a:r>
            <a:br>
              <a:rPr lang="bg-BG" b="1" dirty="0" smtClean="0"/>
            </a:br>
            <a:endParaRPr lang="bg-BG" b="1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bg-BG" dirty="0" smtClean="0"/>
              <a:t>Ако СИК не представи:</a:t>
            </a:r>
          </a:p>
          <a:p>
            <a:pPr marL="0" indent="0">
              <a:buNone/>
            </a:pPr>
            <a:endParaRPr lang="bg-BG" sz="1200" dirty="0" smtClean="0"/>
          </a:p>
          <a:p>
            <a:r>
              <a:rPr lang="bg-BG" b="1" dirty="0" smtClean="0"/>
              <a:t>За СИК в който се гласува с хартиени бюлетини</a:t>
            </a:r>
          </a:p>
          <a:p>
            <a:pPr marL="0" indent="0">
              <a:buNone/>
            </a:pPr>
            <a:r>
              <a:rPr lang="bg-BG" dirty="0" smtClean="0"/>
              <a:t>ОПИС на </a:t>
            </a:r>
            <a:r>
              <a:rPr lang="bg-BG" dirty="0"/>
              <a:t>книжата, поставени в белия </a:t>
            </a:r>
            <a:r>
              <a:rPr lang="bg-BG" dirty="0" smtClean="0"/>
              <a:t>чувал</a:t>
            </a:r>
            <a:r>
              <a:rPr lang="bg-BG" dirty="0"/>
              <a:t> </a:t>
            </a:r>
            <a:r>
              <a:rPr lang="bg-BG" dirty="0" smtClean="0"/>
              <a:t>от </a:t>
            </a:r>
            <a:r>
              <a:rPr lang="bg-BG" dirty="0"/>
              <a:t>СИК, в които се гласува само с хартиени </a:t>
            </a:r>
            <a:r>
              <a:rPr lang="bg-BG" dirty="0" smtClean="0"/>
              <a:t>бюлетини</a:t>
            </a:r>
            <a:r>
              <a:rPr lang="bg-BG" dirty="0"/>
              <a:t> </a:t>
            </a:r>
            <a:r>
              <a:rPr lang="bg-BG" dirty="0" smtClean="0"/>
              <a:t>в </a:t>
            </a:r>
            <a:r>
              <a:rPr lang="bg-BG" dirty="0"/>
              <a:t>изборите за народни представители на 19 април 2026 </a:t>
            </a:r>
            <a:r>
              <a:rPr lang="bg-BG" dirty="0" smtClean="0"/>
              <a:t>г. /Приложение 3 от МУ/;</a:t>
            </a:r>
          </a:p>
          <a:p>
            <a:pPr marL="0" indent="0">
              <a:buNone/>
            </a:pPr>
            <a:endParaRPr lang="bg-BG" sz="1100" dirty="0" smtClean="0"/>
          </a:p>
          <a:p>
            <a:r>
              <a:rPr lang="bg-BG" b="1" dirty="0"/>
              <a:t>За СИК в който се гласува с хартиени </a:t>
            </a:r>
            <a:r>
              <a:rPr lang="bg-BG" b="1" dirty="0" smtClean="0"/>
              <a:t>бюлетини и машина</a:t>
            </a:r>
            <a:endParaRPr lang="bg-BG" dirty="0" smtClean="0"/>
          </a:p>
          <a:p>
            <a:pPr marL="0" indent="0">
              <a:buNone/>
            </a:pPr>
            <a:r>
              <a:rPr lang="bg-BG" dirty="0" smtClean="0"/>
              <a:t>ОПИС на </a:t>
            </a:r>
            <a:r>
              <a:rPr lang="bg-BG" dirty="0"/>
              <a:t>книжата, поставени в белия </a:t>
            </a:r>
            <a:r>
              <a:rPr lang="bg-BG" dirty="0" smtClean="0"/>
              <a:t>чувал</a:t>
            </a:r>
            <a:r>
              <a:rPr lang="bg-BG" dirty="0"/>
              <a:t> </a:t>
            </a:r>
            <a:r>
              <a:rPr lang="bg-BG" dirty="0" smtClean="0"/>
              <a:t>от </a:t>
            </a:r>
            <a:r>
              <a:rPr lang="bg-BG" dirty="0"/>
              <a:t>СИК, в които се гласува с хартиени бюлетини и </a:t>
            </a:r>
            <a:r>
              <a:rPr lang="bg-BG" dirty="0" smtClean="0"/>
              <a:t>със </a:t>
            </a:r>
            <a:r>
              <a:rPr lang="bg-BG" dirty="0"/>
              <a:t>специализирани устройства за машинно </a:t>
            </a:r>
            <a:r>
              <a:rPr lang="bg-BG" dirty="0" smtClean="0"/>
              <a:t>гласуване</a:t>
            </a:r>
            <a:r>
              <a:rPr lang="bg-BG" dirty="0"/>
              <a:t> </a:t>
            </a:r>
            <a:r>
              <a:rPr lang="bg-BG" dirty="0" smtClean="0"/>
              <a:t>в </a:t>
            </a:r>
            <a:r>
              <a:rPr lang="bg-BG" dirty="0"/>
              <a:t>изборите за народни представители на 19 април 2026 г</a:t>
            </a:r>
            <a:r>
              <a:rPr lang="bg-BG" dirty="0" smtClean="0"/>
              <a:t>.</a:t>
            </a:r>
            <a:r>
              <a:rPr lang="bg-BG" dirty="0"/>
              <a:t> </a:t>
            </a:r>
            <a:r>
              <a:rPr lang="bg-BG" dirty="0" smtClean="0"/>
              <a:t>/</a:t>
            </a:r>
            <a:r>
              <a:rPr lang="bg-BG" dirty="0"/>
              <a:t>Приложение </a:t>
            </a:r>
            <a:r>
              <a:rPr lang="bg-BG" dirty="0" smtClean="0"/>
              <a:t>7 от МУ/</a:t>
            </a:r>
            <a:endParaRPr lang="bg-BG" dirty="0"/>
          </a:p>
          <a:p>
            <a:pPr marL="0" indent="0">
              <a:buNone/>
            </a:pPr>
            <a:endParaRPr lang="bg-BG" sz="1100" dirty="0" smtClean="0"/>
          </a:p>
          <a:p>
            <a:pPr marL="0" indent="0" algn="ctr">
              <a:buNone/>
            </a:pPr>
            <a:r>
              <a:rPr lang="bg-BG" sz="3300" b="1" dirty="0"/>
              <a:t>Ц</a:t>
            </a:r>
            <a:r>
              <a:rPr lang="bg-BG" sz="3300" b="1" dirty="0" smtClean="0"/>
              <a:t>ялата СИК се събира, за да попълни и предостави на РИК гореописаните описи.</a:t>
            </a:r>
            <a:endParaRPr lang="bg-BG" sz="3300" b="1" dirty="0"/>
          </a:p>
        </p:txBody>
      </p:sp>
    </p:spTree>
    <p:extLst>
      <p:ext uri="{BB962C8B-B14F-4D97-AF65-F5344CB8AC3E}">
        <p14:creationId xmlns:p14="http://schemas.microsoft.com/office/powerpoint/2010/main" val="80655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3600" y="2197101"/>
            <a:ext cx="10928034" cy="215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93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84275"/>
          </a:xfrm>
        </p:spPr>
        <p:txBody>
          <a:bodyPr>
            <a:normAutofit fontScale="90000"/>
          </a:bodyPr>
          <a:lstStyle/>
          <a:p>
            <a:r>
              <a:rPr lang="bg-BG" b="1" dirty="0"/>
              <a:t>Е</a:t>
            </a:r>
            <a:r>
              <a:rPr lang="bg-BG" b="1" dirty="0" smtClean="0"/>
              <a:t>днократно </a:t>
            </a:r>
            <a:r>
              <a:rPr lang="bg-BG" b="1" dirty="0"/>
              <a:t>възнаграждение на членовете на  </a:t>
            </a:r>
            <a:r>
              <a:rPr lang="bg-BG" b="1" dirty="0" smtClean="0"/>
              <a:t>СИК/ПСИК, </a:t>
            </a:r>
            <a:r>
              <a:rPr lang="bg-BG" b="1" dirty="0"/>
              <a:t>както следва</a:t>
            </a:r>
            <a:r>
              <a:rPr lang="bg-BG" b="1" dirty="0" smtClean="0"/>
              <a:t>: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bg-BG" dirty="0"/>
              <a:t>Председател                         </a:t>
            </a:r>
            <a:r>
              <a:rPr lang="bg-BG" dirty="0" smtClean="0"/>
              <a:t> </a:t>
            </a:r>
            <a:r>
              <a:rPr lang="bg-BG" dirty="0"/>
              <a:t>– 185 евро</a:t>
            </a:r>
          </a:p>
          <a:p>
            <a:r>
              <a:rPr lang="bg-BG" dirty="0" smtClean="0"/>
              <a:t>Заместник-председател</a:t>
            </a:r>
            <a:r>
              <a:rPr lang="bg-BG" dirty="0"/>
              <a:t>    </a:t>
            </a:r>
            <a:r>
              <a:rPr lang="bg-BG" dirty="0" smtClean="0"/>
              <a:t>– </a:t>
            </a:r>
            <a:r>
              <a:rPr lang="bg-BG" dirty="0"/>
              <a:t>170 евро</a:t>
            </a:r>
          </a:p>
          <a:p>
            <a:r>
              <a:rPr lang="bg-BG" dirty="0" smtClean="0"/>
              <a:t>Секретар</a:t>
            </a:r>
            <a:r>
              <a:rPr lang="bg-BG" dirty="0"/>
              <a:t>                               </a:t>
            </a:r>
            <a:r>
              <a:rPr lang="bg-BG" dirty="0" smtClean="0"/>
              <a:t> </a:t>
            </a:r>
            <a:r>
              <a:rPr lang="bg-BG" dirty="0"/>
              <a:t>– 170 евро</a:t>
            </a:r>
          </a:p>
          <a:p>
            <a:r>
              <a:rPr lang="bg-BG" dirty="0" smtClean="0"/>
              <a:t>Член</a:t>
            </a:r>
            <a:r>
              <a:rPr lang="bg-BG" dirty="0"/>
              <a:t>                                       – 156 </a:t>
            </a:r>
            <a:r>
              <a:rPr lang="bg-BG" dirty="0" smtClean="0"/>
              <a:t>евро</a:t>
            </a:r>
          </a:p>
          <a:p>
            <a:pPr marL="0" indent="0">
              <a:buNone/>
            </a:pPr>
            <a:endParaRPr lang="bg-BG" sz="600" dirty="0"/>
          </a:p>
          <a:p>
            <a:pPr marL="0" indent="0">
              <a:buNone/>
            </a:pPr>
            <a:r>
              <a:rPr lang="bg-BG" dirty="0" smtClean="0"/>
              <a:t>Членовете </a:t>
            </a:r>
            <a:r>
              <a:rPr lang="bg-BG" dirty="0"/>
              <a:t>на СИК/ПСИК, които са участвали в приемането на материали и в подреждането на изборното помещение в предизборния ден, получават допълнително възнаграждение в размер на 15 евро</a:t>
            </a:r>
            <a:r>
              <a:rPr lang="bg-BG" dirty="0" smtClean="0"/>
              <a:t>.</a:t>
            </a:r>
          </a:p>
          <a:p>
            <a:pPr marL="0" indent="0">
              <a:buNone/>
            </a:pPr>
            <a:endParaRPr lang="bg-BG" sz="700" dirty="0"/>
          </a:p>
          <a:p>
            <a:pPr marL="0" indent="0">
              <a:buNone/>
            </a:pPr>
            <a:r>
              <a:rPr lang="bg-BG" dirty="0" smtClean="0"/>
              <a:t>Членовете </a:t>
            </a:r>
            <a:r>
              <a:rPr lang="bg-BG" dirty="0"/>
              <a:t>на </a:t>
            </a:r>
            <a:r>
              <a:rPr lang="bg-BG" dirty="0" smtClean="0"/>
              <a:t>СИК/ПСИК, </a:t>
            </a:r>
            <a:r>
              <a:rPr lang="bg-BG" dirty="0"/>
              <a:t>които представят протокола на СИК/ПСИК и другите изборни книжа и материали в РИК, съответно в общинската администрация, получават допълнително възнаграждение в размер на 15 евро</a:t>
            </a:r>
            <a:r>
              <a:rPr lang="bg-BG" dirty="0" smtClean="0"/>
              <a:t>.</a:t>
            </a:r>
          </a:p>
          <a:p>
            <a:pPr marL="0" indent="0">
              <a:buNone/>
            </a:pPr>
            <a:endParaRPr lang="bg-BG" sz="700" dirty="0"/>
          </a:p>
          <a:p>
            <a:pPr marL="0" indent="0">
              <a:buNone/>
            </a:pPr>
            <a:r>
              <a:rPr lang="bg-BG" dirty="0" smtClean="0"/>
              <a:t>Членовете </a:t>
            </a:r>
            <a:r>
              <a:rPr lang="bg-BG" dirty="0"/>
              <a:t>на </a:t>
            </a:r>
            <a:r>
              <a:rPr lang="bg-BG" dirty="0" smtClean="0"/>
              <a:t>СИК, </a:t>
            </a:r>
            <a:r>
              <a:rPr lang="bg-BG" dirty="0"/>
              <a:t>предала протокол с данните от гласуването, които са потвърдени с първото им въвеждане в Изчислителния пункт към РИК, получават допълнително възнаграждение в размер на 15 евро.</a:t>
            </a: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4836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g-BG" sz="6000" b="1" cap="all" dirty="0" smtClean="0"/>
              <a:t>Благодаря за вниманието!</a:t>
            </a:r>
            <a:endParaRPr lang="bg-BG" sz="6000" b="1" cap="all" dirty="0"/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300" y="2146300"/>
            <a:ext cx="6134100" cy="3987800"/>
          </a:xfrm>
        </p:spPr>
      </p:pic>
    </p:spTree>
    <p:extLst>
      <p:ext uri="{BB962C8B-B14F-4D97-AF65-F5344CB8AC3E}">
        <p14:creationId xmlns:p14="http://schemas.microsoft.com/office/powerpoint/2010/main" val="418841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на Office">
  <a:themeElements>
    <a:clrScheme name="О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1329</TotalTime>
  <Words>2986</Words>
  <Application>Microsoft Office PowerPoint</Application>
  <PresentationFormat>Широк екран</PresentationFormat>
  <Paragraphs>260</Paragraphs>
  <Slides>95</Slides>
  <Notes>0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95</vt:i4>
      </vt:variant>
    </vt:vector>
  </HeadingPairs>
  <TitlesOfParts>
    <vt:vector size="102" baseType="lpstr">
      <vt:lpstr>Arial</vt:lpstr>
      <vt:lpstr>Calibri</vt:lpstr>
      <vt:lpstr>Calibri Light</vt:lpstr>
      <vt:lpstr>Cambria Math</vt:lpstr>
      <vt:lpstr>Times New Roman</vt:lpstr>
      <vt:lpstr>Wingdings</vt:lpstr>
      <vt:lpstr>Тема на Office</vt:lpstr>
      <vt:lpstr>Презентация на PowerPoint</vt:lpstr>
      <vt:lpstr> ОБЩИ ПОЛОЖЕНИЯ</vt:lpstr>
      <vt:lpstr>Презентация на PowerPoint</vt:lpstr>
      <vt:lpstr>Презентация на PowerPoint</vt:lpstr>
      <vt:lpstr>Презентация на PowerPoint</vt:lpstr>
      <vt:lpstr>Получаване на изборните книжа и материали</vt:lpstr>
      <vt:lpstr>Представителите на СИК, на РИК и на общинската администрация подписват: </vt:lpstr>
      <vt:lpstr>Методическите указания може да видите и на страницата на Централната избирателна комисия – ЦИК и РИК 12 Монтана</vt:lpstr>
      <vt:lpstr>Представител на „Сиела Норма“ АД предава на председателя на СИК в присъствието на зам.-председател, секретар и членове на СИК следното:</vt:lpstr>
      <vt:lpstr>Презентация на PowerPoint</vt:lpstr>
      <vt:lpstr>Извършват се следните действия: </vt:lpstr>
      <vt:lpstr>Действия по подготовка на изборното помещение</vt:lpstr>
      <vt:lpstr>Презентация на PowerPoint</vt:lpstr>
      <vt:lpstr>Действия по подготовка на таблото пред изборното помещение</vt:lpstr>
      <vt:lpstr>Охрана на изборните помещения</vt:lpstr>
      <vt:lpstr>ЛИЦА, КОИТО ИМАТ ПРАВО ДА ПРИСЪСТВАТ ПО ВРЕМЕ НА РАБОТАТА НА СИК В ПРЕДИЗБОРНИЯ И  ИЗБОРНИЯ ДЕН</vt:lpstr>
      <vt:lpstr>Откриване на изборния ден</vt:lpstr>
      <vt:lpstr>Действия на СИК след отварянето на помещението.</vt:lpstr>
      <vt:lpstr>Действия на СИК по активиране на машината за гласуване.</vt:lpstr>
      <vt:lpstr>Презентация на PowerPoint</vt:lpstr>
      <vt:lpstr>Допускане до гласуване на избирателите. Дописване на избиратели</vt:lpstr>
      <vt:lpstr>Избиратели, които са в избирателния списък и са с редовен документ за самоличност, се допускат до гласуване по следния ред:</vt:lpstr>
      <vt:lpstr>Презентация на PowerPoint</vt:lpstr>
      <vt:lpstr>Дописване на избиратели</vt:lpstr>
      <vt:lpstr>Презентация на PowerPoint</vt:lpstr>
      <vt:lpstr>Гласуване с хартиена бюлетина</vt:lpstr>
      <vt:lpstr>Презентация на PowerPoint</vt:lpstr>
      <vt:lpstr>Презентация на PowerPoint</vt:lpstr>
      <vt:lpstr>Гласуване чрез машина за гласуване</vt:lpstr>
      <vt:lpstr>Презентация на PowerPoint</vt:lpstr>
      <vt:lpstr>Гласуване с придружител </vt:lpstr>
      <vt:lpstr>Презентация на PowerPoint</vt:lpstr>
      <vt:lpstr>Не могат да бъдат придружители следните категории лица</vt:lpstr>
      <vt:lpstr>Действия при проблеми с машината за гласуване</vt:lpstr>
      <vt:lpstr>Презентация на PowerPoint</vt:lpstr>
      <vt:lpstr>Непреодолими външни обстоятелства по чл. 269 ИК са налице, когато:</vt:lpstr>
      <vt:lpstr>Не са налице непреодолими външни обстоятелства по смисъла на чл. 269 ИК</vt:lpstr>
      <vt:lpstr>Презентация на PowerPoint</vt:lpstr>
      <vt:lpstr>Закриване на изборния ден </vt:lpstr>
      <vt:lpstr>След обявяване на края на гласуването се извършват следните действия:</vt:lpstr>
      <vt:lpstr>Презентация на PowerPoint</vt:lpstr>
      <vt:lpstr>ДЕЙСТВИЯ СЛЕД ЗАКРИВАНЕ НА ИЗБОРНИЯ ДЕН</vt:lpstr>
      <vt:lpstr>Попълване на част І от черновата на протокола на СИК и преброяване на хартиените бюлетини извън избирателната кутия.</vt:lpstr>
      <vt:lpstr>Действия на СИК по отваряне на избирателните кутии, преброяване на бюлетините (гласовете) и попълване на част ІІ от черновата на протокола</vt:lpstr>
      <vt:lpstr>Действията на СИК са следните:</vt:lpstr>
      <vt:lpstr>Недействителни са гласовете (бюлетините), когато:</vt:lpstr>
      <vt:lpstr>Презентация на PowerPoint</vt:lpstr>
      <vt:lpstr>Презентация на PowerPoint</vt:lpstr>
      <vt:lpstr>Презентация на PowerPoint</vt:lpstr>
      <vt:lpstr>Следва преброяване на предпочитанията (преференциите)</vt:lpstr>
      <vt:lpstr>Преброяване на бюлетините (гласовете) от гласуването с бюлетини от машинно гласуване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Съставяне на протокола на СИК и пренасяне на данните от черновата 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При определяне на изборните резултати СИК трябва задължително да провери дали са спазени следните условия:  </vt:lpstr>
      <vt:lpstr>т. 2 = т. 5 за Х т. 2 = т. 5 + т. 11 за ХМ</vt:lpstr>
      <vt:lpstr>б. „А“ = т. 3 + т. 4 + т. 5 за Х и ХМ </vt:lpstr>
      <vt:lpstr>т. 9 = т. 8 за Х и ХМ   </vt:lpstr>
      <vt:lpstr>т. 5 = т. 6 + т. 7 + т. 9 за Х и ХМ </vt:lpstr>
      <vt:lpstr>т. 8 = т. 10 за Х и ХМ  </vt:lpstr>
      <vt:lpstr>т. 14 = т. 13 за ХМ</vt:lpstr>
      <vt:lpstr>т. 11 = т. 12 + т. 14 за ХМ</vt:lpstr>
      <vt:lpstr>т. 13 = т. 15 за ХМ</vt:lpstr>
      <vt:lpstr>Презентация на PowerPoint</vt:lpstr>
      <vt:lpstr>Копиране на протокола на СИК</vt:lpstr>
      <vt:lpstr>ДЕЙСТВИЯ НА СИК СЛЕД ПОПЪЛВАНЕ НА ПРОТОКОЛА</vt:lpstr>
      <vt:lpstr>Опаковане на бюлетините и другите изборни книжа </vt:lpstr>
      <vt:lpstr>В плик с надпис „Плик № 2-НС – Протоколи на СИК № …“ се поставя:</vt:lpstr>
      <vt:lpstr>Презентация на PowerPoint</vt:lpstr>
      <vt:lpstr>В плик с надпис „Плик № 3-НС - Книжа на СИК № …“ се поставя:</vt:lpstr>
      <vt:lpstr>Презентация на PowerPoint</vt:lpstr>
      <vt:lpstr>В БЕЛИЯ ЧУВАЛ се поставят изброените по-долу изборни книжа, които се опаковат поотделно и се запечатват с хартиена лента, която се подпечатва с печата на СИК и се подписва от всички членове на комисията:</vt:lpstr>
      <vt:lpstr>Презентация на PowerPoint</vt:lpstr>
      <vt:lpstr>В ЧЕРНИЯ ЧУВАЛ се поставя:</vt:lpstr>
      <vt:lpstr>Презентация на PowerPoint</vt:lpstr>
      <vt:lpstr>Транспортиране на изборните книжа и материали след обявяване на резултатите от гласуването в секцията</vt:lpstr>
      <vt:lpstr>ВНИМАНИЕ!!! </vt:lpstr>
      <vt:lpstr>Презентация на PowerPoint</vt:lpstr>
      <vt:lpstr>Еднократно възнаграждение на членовете на  СИК/ПСИК, както следва:</vt:lpstr>
      <vt:lpstr>Благодаря за вниманието!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PowerPoint</dc:title>
  <dc:creator>Rik-6</dc:creator>
  <cp:lastModifiedBy>Rik-6</cp:lastModifiedBy>
  <cp:revision>146</cp:revision>
  <cp:lastPrinted>2026-04-02T13:55:22Z</cp:lastPrinted>
  <dcterms:created xsi:type="dcterms:W3CDTF">2026-03-14T07:36:56Z</dcterms:created>
  <dcterms:modified xsi:type="dcterms:W3CDTF">2026-04-02T14:32:12Z</dcterms:modified>
</cp:coreProperties>
</file>