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66" r:id="rId3"/>
    <p:sldId id="367" r:id="rId4"/>
    <p:sldId id="368" r:id="rId5"/>
    <p:sldId id="369" r:id="rId6"/>
    <p:sldId id="371" r:id="rId7"/>
    <p:sldId id="372" r:id="rId8"/>
    <p:sldId id="373" r:id="rId9"/>
    <p:sldId id="374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7" r:id="rId18"/>
    <p:sldId id="388" r:id="rId19"/>
    <p:sldId id="383" r:id="rId20"/>
    <p:sldId id="384" r:id="rId21"/>
    <p:sldId id="385" r:id="rId22"/>
    <p:sldId id="389" r:id="rId23"/>
    <p:sldId id="390" r:id="rId24"/>
    <p:sldId id="391" r:id="rId25"/>
    <p:sldId id="393" r:id="rId26"/>
    <p:sldId id="392" r:id="rId27"/>
    <p:sldId id="386" r:id="rId28"/>
    <p:sldId id="394" r:id="rId29"/>
    <p:sldId id="395" r:id="rId30"/>
    <p:sldId id="396" r:id="rId31"/>
    <p:sldId id="397" r:id="rId32"/>
    <p:sldId id="398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10" r:id="rId42"/>
    <p:sldId id="411" r:id="rId43"/>
    <p:sldId id="408" r:id="rId44"/>
    <p:sldId id="409" r:id="rId45"/>
    <p:sldId id="412" r:id="rId46"/>
    <p:sldId id="415" r:id="rId47"/>
    <p:sldId id="416" r:id="rId48"/>
    <p:sldId id="413" r:id="rId49"/>
    <p:sldId id="414" r:id="rId50"/>
    <p:sldId id="418" r:id="rId51"/>
    <p:sldId id="419" r:id="rId52"/>
    <p:sldId id="432" r:id="rId53"/>
    <p:sldId id="420" r:id="rId54"/>
    <p:sldId id="421" r:id="rId55"/>
    <p:sldId id="422" r:id="rId56"/>
    <p:sldId id="423" r:id="rId57"/>
    <p:sldId id="426" r:id="rId58"/>
    <p:sldId id="427" r:id="rId59"/>
    <p:sldId id="428" r:id="rId60"/>
    <p:sldId id="429" r:id="rId61"/>
    <p:sldId id="430" r:id="rId62"/>
    <p:sldId id="431" r:id="rId63"/>
    <p:sldId id="433" r:id="rId64"/>
    <p:sldId id="434" r:id="rId65"/>
    <p:sldId id="437" r:id="rId66"/>
    <p:sldId id="478" r:id="rId67"/>
    <p:sldId id="480" r:id="rId68"/>
    <p:sldId id="481" r:id="rId69"/>
    <p:sldId id="570" r:id="rId70"/>
    <p:sldId id="482" r:id="rId71"/>
    <p:sldId id="483" r:id="rId72"/>
    <p:sldId id="484" r:id="rId73"/>
    <p:sldId id="485" r:id="rId74"/>
    <p:sldId id="486" r:id="rId75"/>
    <p:sldId id="487" r:id="rId76"/>
    <p:sldId id="488" r:id="rId77"/>
    <p:sldId id="489" r:id="rId78"/>
    <p:sldId id="490" r:id="rId79"/>
    <p:sldId id="491" r:id="rId80"/>
    <p:sldId id="492" r:id="rId81"/>
    <p:sldId id="493" r:id="rId82"/>
    <p:sldId id="494" r:id="rId83"/>
    <p:sldId id="497" r:id="rId84"/>
    <p:sldId id="498" r:id="rId85"/>
    <p:sldId id="499" r:id="rId86"/>
    <p:sldId id="500" r:id="rId87"/>
    <p:sldId id="501" r:id="rId88"/>
    <p:sldId id="502" r:id="rId89"/>
    <p:sldId id="503" r:id="rId90"/>
    <p:sldId id="504" r:id="rId91"/>
    <p:sldId id="512" r:id="rId92"/>
    <p:sldId id="509" r:id="rId93"/>
    <p:sldId id="510" r:id="rId94"/>
    <p:sldId id="513" r:id="rId95"/>
    <p:sldId id="514" r:id="rId96"/>
    <p:sldId id="517" r:id="rId97"/>
    <p:sldId id="519" r:id="rId98"/>
    <p:sldId id="520" r:id="rId99"/>
    <p:sldId id="521" r:id="rId100"/>
    <p:sldId id="526" r:id="rId101"/>
    <p:sldId id="527" r:id="rId102"/>
    <p:sldId id="528" r:id="rId103"/>
    <p:sldId id="532" r:id="rId104"/>
    <p:sldId id="533" r:id="rId105"/>
    <p:sldId id="534" r:id="rId106"/>
    <p:sldId id="538" r:id="rId107"/>
    <p:sldId id="539" r:id="rId108"/>
    <p:sldId id="542" r:id="rId109"/>
    <p:sldId id="543" r:id="rId110"/>
    <p:sldId id="547" r:id="rId111"/>
    <p:sldId id="548" r:id="rId112"/>
    <p:sldId id="551" r:id="rId113"/>
    <p:sldId id="552" r:id="rId114"/>
    <p:sldId id="553" r:id="rId115"/>
    <p:sldId id="554" r:id="rId116"/>
    <p:sldId id="559" r:id="rId117"/>
    <p:sldId id="560" r:id="rId118"/>
    <p:sldId id="561" r:id="rId119"/>
    <p:sldId id="562" r:id="rId120"/>
    <p:sldId id="563" r:id="rId121"/>
    <p:sldId id="567" r:id="rId122"/>
    <p:sldId id="569" r:id="rId123"/>
    <p:sldId id="438" r:id="rId124"/>
    <p:sldId id="435" r:id="rId125"/>
    <p:sldId id="436" r:id="rId126"/>
    <p:sldId id="439" r:id="rId127"/>
    <p:sldId id="440" r:id="rId128"/>
    <p:sldId id="441" r:id="rId129"/>
    <p:sldId id="442" r:id="rId130"/>
    <p:sldId id="443" r:id="rId131"/>
    <p:sldId id="444" r:id="rId132"/>
    <p:sldId id="445" r:id="rId133"/>
    <p:sldId id="451" r:id="rId134"/>
    <p:sldId id="452" r:id="rId135"/>
    <p:sldId id="453" r:id="rId136"/>
    <p:sldId id="447" r:id="rId137"/>
    <p:sldId id="449" r:id="rId138"/>
    <p:sldId id="450" r:id="rId139"/>
    <p:sldId id="568" r:id="rId14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982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4-05-18T08:43:01.0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53 2438 0,'27'0'297,"-1"-27"-266,1 1 63,-1-1-16,1 27-16,-27-26-46,52-1 15,-52 1-15,53-1-1,-26 1 17,-27-1-32,26 1 31,1 26-16,-27-27 17,26 1 15,-26 0 15,0 52 266,0 0-312,0 1-1,0-1 1,0 1-16,0-1 16,0 1 15,0-1-15,0 1-16,0-1 15,0 1 1,0-1 15,0 1-15,0-1-1,0 0 1,-26-26 0,26 27 15,0-1-31,-27 27 15,27-26 17,0-1-1,-26 1 0,26-1-15,0 1 31,0-1 0,-27 0-47,27 1 15,0-1 32</inkml:trace>
  <inkml:trace contextRef="#ctx0" brushRef="#br0" timeOffset="-3901.2478">0 400 0,'27'0'468,"-1"0"-421,1 0 47,-1 0-32,-26-26 188,27 26-218,-27-27-32,26 1 15,1 26-15,-27-27 16,26 1 0,-26-1-1,26 1 16,-26 0 16,27 26-47,-1-27 47,-26 1-31,27-1 15,-1 1 0,-26-1 1,27 1-17,-27-1 32,26 27-16,1 0 407,-27 27-423,0-1 1,0 1-16,0-1 31,0 1-31,0-1 16,0 1 31,-27-27-47,27 52 62,0-25-15,0 26-16,0-27 16,-26 1-15,26-1 14,0 1-46,-27-1 32,27 1-1,0-1 0,0 0-15,0 1-1,0-1 64,0 1-48,0-1-16,-26-26 1,26 27 93,0-1-77,0 1 93,-27-27-110,27 26-15</inkml:trace>
  <inkml:trace contextRef="#ctx0" brushRef="#br0" timeOffset="6254.223">27 4342 0,'0'-26'359,"0"-27"-312,0 27-31,0-27 31,26 26-32,1 27 79,-1 0-16,1-26-62,-1 26 0,1 0-1,-1 0 1,0 0 15,1 0 0,-1 0 1,1 0 14,-27 26-14,26 1-17,1-27 17,-1 53-32,1-27 78,-1-26-78,-26 27 15,0-1 1,0 0 15,27-26 0,-27 27 1,0-1 30,0 1-46,0-1 15,0 1 16,-27-1-31,-26 27 15,27-53-16,-1 0 17,1 27-1,-1-27-15,1 0-16,-1 0 15,1 26-15,0-26 31,26 27-15,-27-27 0,1 0-1,26 26 1,-27-26 15,1 0-15,-1 26-1,1 1 32,26-1 0,-27-26-31,1 27 109,-1-1-125,27 1 31,27-27 344,-1 0-344,1-27-15,-1 27 15,27 0 47,-26 0-31,-1-26 16,1 26-48,-1 0 17,0 0-1,1 0-16,-1 0-15,27 0 16,-26 0 0,-1-27 15,1 27 78</inkml:trace>
  <inkml:trace contextRef="#ctx0" brushRef="#br0" timeOffset="9070.32">-106 5507 0,'27'0'172,"-1"0"-156,1 0 0,-1-27-16,1 27 15,-27-26 1,26-1-16,1 1 15,-1 26-15,-26-27 16,53-26 0,0 27-1,-27-27 1,1 53-16,-27-26 16,26 26 15,-26-27 0,27 27-31,-27-26 31,0-1-15,0 54 250,0-1-266,0 1 15,0-1-15,0 27 16,0 0-1,0-27 1,0 1-16,0-1 31,0 1-31,-27-1 16,27 1 0,0-1 15,0 1 0,-26-1 32,26 0-32,0 1-16,-27-27 1,27 26 0,0 1-1,0-1 17,-26 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982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4-05-18T08:43:21.0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80 0 0,'0'26'297,"0"1"-281,0-1 15,0 1-16,0-1-15,0 1 32,0-1-17,0 1 1,0-1 46,0 27-46,0-26 31,0-1-31,0 0 30,0 1 298,26-27-313,27-27 1,-26 27-17,-27-26 1,26 26 0,1 0-16,-1 0 15,1-53 1,-1 53-1,0 0 48,1 0-47,-1-26-1,1 26 32,-1 0 47,1 0-16,-1 0-47,1 0-15,-27 26 15,26-26-15,-26 27-1,0-1 1,0 0 15,27 1 0,-27-1 1,0 1-17,0-1 1,0 1 15,0-1 0,0 1-31,0-1 16,0 1 0,0-1 31,0 0-32,0 1 16,-27 26-15,1-27 15,-1 1 32,27-1-48,-26 1 1,-1-1 0,1 1 15,-1-27 63,27 26-79,-26-26 1,-1 26 0,1-26-16,0 0 31,-1 27-16,1-27 1,-1 0 15,1 0-15,-1 0 0,1 0 15,-1-27 16,27 1 0,0 0-16,0-27 31,-26 53-30,26-27-17,-27 27 1,1-26-1,26-1 64,0 1-48,0-1 203,-27 27-218</inkml:trace>
  <inkml:trace contextRef="#ctx0" brushRef="#br0" timeOffset="2359.3226">80 0 0,'26'-26'187,"1"26"-109,-1 0-46,1 0-17,-1 0 17,1 0-17,-1 0 63,1 0-46,-1 0 93,0 0-94,27 0 16,-26 0 15,-1 0-62,1-27 16,-1 1-1,27 26 1,-26 0 15,-1-27-31,1 27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982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4-05-18T08:47:18.8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100 205 0,'34'0'500,"-1"0"-422,-33-67-15,34 67-48,-1-33 110,0-1-94,-33 1-15,34 33 0,-34-33-1,33 33 267,1 0-267,-1 0 1,1 0-1,-1 0 1,0 0 0,1 0-1,-34 33 142,33 0-142,1 1 79,-34-1-16,0 1-62,0-1 15,0 34 172,-34-34-172,1 1-15,-1-1 15,34 1 16,-33-34 16,0 66 15,-1-66-16,34 34-31,-33-34-15,-1 33 15,1 1 1,-34-1-1,67 1 16,-33-34-32,-1 0 17,1 0-1,-1 33 16,1 0 78,-1-33-94,1 34 0,66-34 422,1 33-437,33-33 0,-34 0 15,-33 34-31,34-34 47,-1 0-16,0 0-15,1 0-1,-1 0 16,1 0-15,-1 0 31,1 0 15,-1 0-62,0 0 32,1 0-1,-1 0-31,1 0 31,-1 0-15,0 0-1,1 0 17,-1 0-32,-33-34 47,34 34-47</inkml:trace>
  <inkml:trace contextRef="#ctx0" brushRef="#br0" timeOffset="3999.9998">1303 5 0,'-33'33'375,"0"0"-360,33 1 1,-34-1-1,1 1 1,-1-1 62,34 0-31,0 1 0,-33-1-31,33 1-1,-33-1 16,33 1-15,0-1 0,-34 0-1,34 1-15,0-1 32,0 1-17,0-1-15,0 1 31,0-1 16,0 0-31,0 1 15,0-1-15,0 1-1,0-1 17,0 0-1,0 1 0,0-1-15,34-33 15,-1 0 32,0 34-63,1-1 15,-1 1 16,1-34-15,-1 0 15,0 0-15,1 0-16,-1 0 31,1 0 16,-1 0-31,1 0-1,-34-34 1,33 34 0,-33-33-1,33 33 1,1-67 15,-1 33 0,-33 1-31,34 0 16,-1-1 0,-33 1-1,0-1 1,34 1-1,-34 0 1,33-1-16,-33 1 16,0-1 15,33 1-15,-33-1-1,0 1-15,67-34 47,-67 34-16,0-1-15,0 1 31,0-1-32,0 1 17,0 0-1,0-1 0,0 1 79,-33-1-95,-1 1 32,1 0-16,0 33-15,-1-34 0,1 34-1,-1 0 1,-33 0-16,34 0 31,0 0-31,33-33 16,-34 33-1,1-34 17,-1 34 46,1 0-47,-1 0-15,1 0-16,0 0 31,-34 0 16,33 0-32,-32 0 1,-1 0-16,-34 0 16</inkml:trace>
  <inkml:trace contextRef="#ctx0" brushRef="#br0" timeOffset="53407.5741">33 2344 0,'0'-33'531,"34"33"-484,-1 0-31,-33-34 31,34-33-32,-1 67 1,1-33-16,-34-1 16,33 1-1,0 0 1,1-1 15,-34 1-15,0-1 109,33 1-47,1 0 0,-34-1-78,33 1 63,1-1-32,-34 68 344,0 33-313,0-34-30,0 0-1,0 1-16,-34-1 1,34 1 0,0-1-1,0 0-15,-33-33 16,33 34 0,0-1-16,0 34 46,0-33-30,0-1 15,0 0 32,0 1-32,0-1 16,0 1-16,0-1 0,-34-33-31,34 34 63,0-1-32,0 0-15,0 1 15</inkml:trace>
  <inkml:trace contextRef="#ctx0" brushRef="#br0" timeOffset="57047.8111">769 2277 0,'0'34'500,"33"-34"-406,-33-34-78,34-33-1,-34 34 1,66-1 15,-66 1-31,34 0 16,-34-34 31,0 33 0,33 1 15,-33 0-15,34-1-16,-34 68 422,0-1-437,0 0 0,0 1-16,0-1 15,0 1 16,0-1-15,0 0-16,0 1 16,0-1-1,0 1-15,0-1 16,0 1 0,0-1-16,33 0 15,-33 1 16,0-1 1,0 1 15,0-1 15,0 1-15,0-1-16,0 0 0,0 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982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4-05-18T08:46:38.6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869 34 0,'0'-34'110,"-34"34"15,1 0-63,-1 34-31,1-1-15,0 0 0,-1-33-16,34 34 15,-33-1 1,-1 1-1,1-1 17,-34 34-1,34 0 0,-1-67-15,1 33 15,-1 34 47,34-34-31,-33-33-47,0 34 0,-1-1 47,34 1-16,-67-1 16,34 1 31,33-1 0,-34 0-46,1 1-17,0-1 1,33 1 31,-34-34-32,34 33 1,-33-33 156</inkml:trace>
  <inkml:trace contextRef="#ctx0" brushRef="#br0" timeOffset="2307.4269">133 0 0,'34'34'297,"-1"-34"-282,1 0 1,-34 33-16,33 0 15,1-33 32,-1 34-15,0-34-1,1 67 0,-1-67-15,-33 33-1,34 0 17,-1 1-17,1-34 16,-1 33 1,-33 1-1,33-1-15,1 1 15,-34-1 0,0 0-31,33-33 16,1 34-1,-1-1 1,-33 1 0,33-1-1,1 34 16,-1-34 1,1 1 15</inkml:trace>
  <inkml:trace contextRef="#ctx0" brushRef="#br0" timeOffset="84057.4421">133 2005 0,'34'0'469,"-1"0"-454,34 0 1,-33 0 47,-34 34-63,66-34 62,-32 0-31,-1 0 47,1 0-46,-1 0-17,1 0 17,-1 0-32,0 0 31,1 0-16,-1 0 17,1 0-17,-1 0 1,0 0 0,1 0 30,-1 0-14,1 0-17,-1 0 32,1 0-31,-1 0-1,0 0 32,1 0-31,-1 0 31,1 33 250,-68-33-235,34 34-31,-33-34 126,-1 0-17,1 0-124,0 33-16,-1-33 16,1 0 15,-1 0-31,-33 0 15,67 33 1,-33-33 0,33 34-1,-33-34 1,-1 0 15,1 0-15,-1 0-1,1 33 17,33 1-17,-33-34 1,-1 33 15,1-33 0,-34 0 16,67 34-31,-34-34 15,1 33-31,0 0 16,-1-33-1,1 0 17,-1 0-32,1 34 15,-1-34 1,34 33 15,-33 1 32,0-34 30,-1 0-77,1 33 0,100-33 531,-34 0-516,34 0 0,-34 0-15,1 0-1,-1 0 1,1 0 0,-1 0-1,0 0 1,1 0-1,-1 0 1,1 0 0,-1 0 77,1 0-61,-1 0-1,0 0 31,1 0-62,-1 0 16,1 0 15,-1 0-31,0 0 16,1 0 15,-1 0-31,1 0 16,-1 0-1,1 0 1,-1 0 31,0 0-16,1 0 0,-1 0 16,34 0 31,-33 0 47,32 0-109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982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4-05-18T08:48:16.6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33 0 0,'-33'0'94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982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4-05-18T09:04:30.2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-142 35 0,'0'36'421,"36"-36"-374,-1 35-31,0-35 15,1 0-15,-1 35-1,-35 0 1,35-35 0,-35 36-16,35-36 31,1 35 0,-1-35-31,-35 35 16,35-35-1,36 36 32,-36-36-31,-35 35-16,71 0 31,-36-35-15,0 35-1,1-35 17,-1 0-1,0 36-31,0-1 31,1-35 0,-1 35 32,0-35-47,0 35 30</inkml:trace>
  <inkml:trace contextRef="#ctx0" brushRef="#br0" timeOffset="-2767.8452">317 0 0,'0'35'266,"0"1"437,0-1-672,0 0 63,0 0-47,-35 1-47,35-1 47,-35 0-16,35 1 94,0-1-62,-36-35-32,36 35 0,-35-35 16,35 35-16,-35 36 16,-1-71-31,36 35 15,-35 0 16,35 1-31,0 34 15,-35-34 141,0-36-141,35 35-15</inkml:trace>
  <inkml:trace contextRef="#ctx0" brushRef="#br0" timeOffset="8543.1615">3316 706 0,'35'-36'812,"0"36"-734,1 0-15,-36-35-47,35 35-16,-35-35 15,70-1 1,-34 1 15,-1 0-15,0 0 15,0-1 0,-35 1 110,0 70 281,-35 1-391,35-1-15,0 0 15,0 0 0,0 1-31,0-1 31,0 0-31,0 1 16,-35-1 0,35 0 30,0 0-30,0 1 15,0-1-31,0 0 32,-35 0-1</inkml:trace>
  <inkml:trace contextRef="#ctx0" brushRef="#br0" timeOffset="14373.7455">5538 494 0,'0'-35'593,"36"35"-593,-36-36 32,35 36-17,-35-35 16,35 35 48,0 0 186,1 0-249,-1 0-1,0 0 95,0 0-95,1 0 48,-36 35-47,0 1 77,0-1-61,0 0-32,0 0 62,0 1-46,0-1 15,-36 0 16,1-35 31,-35 0-47,34 36 0,1-36 63,35 35-47,35-35 453,1-35-437,-1 35-48,0 0 16,0-36-31,1 36 16,-36 36 406,0-1-391,0 0 79,0 0-95,0 1 63,0-1-46,0 0 14,0 0-14,-36 1 15,1-36-1,0 35 17,0-35-63,35 35 31,-36-35-15,1 0-1,0 0 17,0 0-17,-1 0 1,36 36 0,-35-36 30,0 0 33,-1 0-48,1 0 16,0 0-32,0 0 188</inkml:trace>
  <inkml:trace contextRef="#ctx0" brushRef="#br0" timeOffset="20439.9218">6632 706 0,'0'-36'469,"35"1"-453,-35 0 30,35 35 1,-35-36 0,0 1 0,36 0-16,-36 0 16,35 35-16,0-71-15,1 36 15,-1 0-15,0-1 31,-35 72 359,0-1-375,0 0-31,0 0 32,0 1-17,0-1 1,0 0 15,0 0-15,0 1-1,0-1 1,0 0-16,0 1 16,0-1 109,-35 0 0,35 0-94,0 1 0,0-1 78</inkml:trace>
  <inkml:trace contextRef="#ctx0" brushRef="#br0" timeOffset="65267.3769">8854 388 0,'36'0'359,"-1"0"-343,0 0-16,0 0 31,1 0-15,-1 0 46,0 0-46,1 0 31</inkml:trace>
  <inkml:trace contextRef="#ctx0" brushRef="#br0" timeOffset="63687.4514">8854 423 0,'-35'0'219,"35"36"-204,-35 34 1,35-35 187,0 1-203,0-1 16,0 36 15,-36-36-31,36-70 515,0-1-483,36 36-17,-36-35 1,35 35 0,0-35 15,-35-1-16,36 1 32,-1 35 94,35 0-125,-34 0-1,34 0 1,-34 0 31,-36 35 0,70 1 15,-70-1 1,0 0-48,0 1 1,0-1-1,0 35 1,0-34 31,0-1-16,-35 0-15,0 0-1,-1 1 32,1-36 78,0 0-125,-1 0 16,1 0 15,0 0 0,0 0 94,-1 0-93,1 0-17,0 0 17,-1 0-17,1 0 48,0 0-1,0 0-62</inkml:trace>
  <inkml:trace contextRef="#ctx0" brushRef="#br0" timeOffset="59679.4958">10830 741 0,'0'-35'407,"35"35"-392,-35-36-15,35 36 16,1-70-16,-1 34 31,0 36 16,-35-35-16,36 35-15,-1-35 78,-35 0-79,35 35 1,-35-36-1,35 36 17,-35-35 30,36 35-15,-36 35 906,0 1-937,0-1-1,0 0 1,0 0 0,0 1-1,-36-1 1,36 0 0,0 1-1,-35-1 16,35 0-15,0 0 0,-35 1-1</inkml:trace>
  <inkml:trace contextRef="#ctx0" brushRef="#br0" timeOffset="89788.2099">6173 1905 0,'-35'0'47,"0"35"313,35 1-282,0-1-47,0 35 0,0-34 1,-36-1 14,1 0-14,35 0 46,0 1 0,0-1-62,-35 0 62,35 1-31,-71 34-1,36-35 79,0-35 172,-1 0-281,1-35 0,0 0 15,0 35 47,-1-35 31,1 35 173</inkml:trace>
  <inkml:trace contextRef="#ctx0" brushRef="#br0" timeOffset="86511.4031">5962 1799 0,'-36'0'109,"1"0"-77,0 0 1577,-1 0-1531,36 35 110,-35 1-110,0-36 15,0 35-46,-1-35 31,36 35 235,0 1-282,0-1-31,0 0 78,36-35-62,-1 35 46,-35 1 1,35-36-32,0 35 32,1-35-48,-1 0 17,0 0 171,1 0-156,-1 0-1,0-35 64,0 35-63,-35-36-32,36 36 17,-1-70-1,-35 35 0,0-1 16,0 1 15,0 0 95,0-1-126,-35 1 0,-1 35 32,36-35-32,-35 35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789-119F-4DD5-A5A0-C9BFF4D94E48}" type="datetimeFigureOut">
              <a:rPr lang="bg-BG" smtClean="0"/>
              <a:t>31.5.2024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D77-1971-4228-87AD-C8924EC98D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18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789-119F-4DD5-A5A0-C9BFF4D94E48}" type="datetimeFigureOut">
              <a:rPr lang="bg-BG" smtClean="0"/>
              <a:t>31.5.2024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D77-1971-4228-87AD-C8924EC98D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207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789-119F-4DD5-A5A0-C9BFF4D94E48}" type="datetimeFigureOut">
              <a:rPr lang="bg-BG" smtClean="0"/>
              <a:t>31.5.2024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D77-1971-4228-87AD-C8924EC98D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687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789-119F-4DD5-A5A0-C9BFF4D94E48}" type="datetimeFigureOut">
              <a:rPr lang="bg-BG" smtClean="0"/>
              <a:t>31.5.2024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D77-1971-4228-87AD-C8924EC98D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738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789-119F-4DD5-A5A0-C9BFF4D94E48}" type="datetimeFigureOut">
              <a:rPr lang="bg-BG" smtClean="0"/>
              <a:t>31.5.2024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D77-1971-4228-87AD-C8924EC98D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034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789-119F-4DD5-A5A0-C9BFF4D94E48}" type="datetimeFigureOut">
              <a:rPr lang="bg-BG" smtClean="0"/>
              <a:t>31.5.2024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D77-1971-4228-87AD-C8924EC98D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687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789-119F-4DD5-A5A0-C9BFF4D94E48}" type="datetimeFigureOut">
              <a:rPr lang="bg-BG" smtClean="0"/>
              <a:t>31.5.2024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D77-1971-4228-87AD-C8924EC98D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078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789-119F-4DD5-A5A0-C9BFF4D94E48}" type="datetimeFigureOut">
              <a:rPr lang="bg-BG" smtClean="0"/>
              <a:t>31.5.2024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D77-1971-4228-87AD-C8924EC98D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263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789-119F-4DD5-A5A0-C9BFF4D94E48}" type="datetimeFigureOut">
              <a:rPr lang="bg-BG" smtClean="0"/>
              <a:t>31.5.2024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D77-1971-4228-87AD-C8924EC98D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11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789-119F-4DD5-A5A0-C9BFF4D94E48}" type="datetimeFigureOut">
              <a:rPr lang="bg-BG" smtClean="0"/>
              <a:t>31.5.2024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D77-1971-4228-87AD-C8924EC98D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336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789-119F-4DD5-A5A0-C9BFF4D94E48}" type="datetimeFigureOut">
              <a:rPr lang="bg-BG" smtClean="0"/>
              <a:t>31.5.2024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D77-1971-4228-87AD-C8924EC98D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869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DE789-119F-4DD5-A5A0-C9BFF4D94E48}" type="datetimeFigureOut">
              <a:rPr lang="bg-BG" smtClean="0"/>
              <a:t>31.5.2024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86D77-1971-4228-87AD-C8924EC98D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086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2.xml"/><Relationship Id="rId4" Type="http://schemas.openxmlformats.org/officeDocument/2006/relationships/image" Target="../media/image24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49.png"/><Relationship Id="rId7" Type="http://schemas.openxmlformats.org/officeDocument/2006/relationships/image" Target="../media/image31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6.emf"/><Relationship Id="rId5" Type="http://schemas.openxmlformats.org/officeDocument/2006/relationships/image" Target="../media/image30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32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8800" dirty="0" smtClean="0"/>
              <a:t>РИК - Монтана</a:t>
            </a:r>
            <a:endParaRPr lang="bg-BG" sz="8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2" y="2539206"/>
            <a:ext cx="8067675" cy="2924175"/>
          </a:xfrm>
        </p:spPr>
      </p:pic>
    </p:spTree>
    <p:extLst>
      <p:ext uri="{BB962C8B-B14F-4D97-AF65-F5344CB8AC3E}">
        <p14:creationId xmlns:p14="http://schemas.microsoft.com/office/powerpoint/2010/main" val="16267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588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Две </a:t>
            </a:r>
            <a:r>
              <a:rPr lang="ru-RU" dirty="0" err="1"/>
              <a:t>прозрачни</a:t>
            </a:r>
            <a:r>
              <a:rPr lang="ru-RU" dirty="0"/>
              <a:t> </a:t>
            </a:r>
            <a:r>
              <a:rPr lang="ru-RU" dirty="0" err="1"/>
              <a:t>избирателни</a:t>
            </a:r>
            <a:r>
              <a:rPr lang="ru-RU" dirty="0"/>
              <a:t> </a:t>
            </a:r>
            <a:r>
              <a:rPr lang="ru-RU" dirty="0" err="1"/>
              <a:t>кутии</a:t>
            </a:r>
            <a:r>
              <a:rPr lang="ru-RU" dirty="0"/>
              <a:t>, </a:t>
            </a:r>
            <a:r>
              <a:rPr lang="ru-RU" dirty="0" err="1"/>
              <a:t>едната</a:t>
            </a:r>
            <a:r>
              <a:rPr lang="ru-RU" dirty="0"/>
              <a:t> с </a:t>
            </a:r>
            <a:r>
              <a:rPr lang="ru-RU" dirty="0" err="1"/>
              <a:t>надпис</a:t>
            </a:r>
            <a:r>
              <a:rPr lang="ru-RU" dirty="0"/>
              <a:t> </a:t>
            </a:r>
            <a:r>
              <a:rPr lang="ru-RU" b="1" dirty="0"/>
              <a:t>„</a:t>
            </a:r>
            <a:r>
              <a:rPr lang="ru-RU" b="1" dirty="0" err="1"/>
              <a:t>Хартиени</a:t>
            </a:r>
            <a:r>
              <a:rPr lang="ru-RU" b="1" dirty="0"/>
              <a:t> </a:t>
            </a:r>
            <a:r>
              <a:rPr lang="ru-RU" b="1" dirty="0" err="1"/>
              <a:t>бюлетини</a:t>
            </a:r>
            <a:r>
              <a:rPr lang="ru-RU" b="1" dirty="0"/>
              <a:t> ЕП“, </a:t>
            </a:r>
            <a:r>
              <a:rPr lang="ru-RU" dirty="0"/>
              <a:t>а </a:t>
            </a:r>
            <a:r>
              <a:rPr lang="ru-RU" dirty="0" err="1"/>
              <a:t>другата</a:t>
            </a:r>
            <a:r>
              <a:rPr lang="ru-RU" dirty="0"/>
              <a:t> с </a:t>
            </a:r>
            <a:r>
              <a:rPr lang="ru-RU" dirty="0" err="1"/>
              <a:t>надпис</a:t>
            </a:r>
            <a:r>
              <a:rPr lang="ru-RU" dirty="0"/>
              <a:t> </a:t>
            </a:r>
            <a:r>
              <a:rPr lang="ru-RU" b="1" dirty="0"/>
              <a:t>„</a:t>
            </a:r>
            <a:r>
              <a:rPr lang="ru-RU" b="1" dirty="0" err="1"/>
              <a:t>Хартиени</a:t>
            </a:r>
            <a:r>
              <a:rPr lang="ru-RU" b="1" dirty="0"/>
              <a:t> </a:t>
            </a:r>
            <a:r>
              <a:rPr lang="ru-RU" b="1" dirty="0" err="1"/>
              <a:t>бюлетини</a:t>
            </a:r>
            <a:r>
              <a:rPr lang="ru-RU" b="1" dirty="0"/>
              <a:t> НС“, </a:t>
            </a:r>
            <a:r>
              <a:rPr lang="ru-RU" dirty="0"/>
              <a:t>се поставят в </a:t>
            </a:r>
            <a:r>
              <a:rPr lang="ru-RU" dirty="0" err="1"/>
              <a:t>близост</a:t>
            </a:r>
            <a:r>
              <a:rPr lang="ru-RU" dirty="0"/>
              <a:t> до паравана по начин, </a:t>
            </a:r>
            <a:r>
              <a:rPr lang="ru-RU" dirty="0" err="1"/>
              <a:t>недопускащ</a:t>
            </a:r>
            <a:r>
              <a:rPr lang="ru-RU" dirty="0"/>
              <a:t> </a:t>
            </a:r>
            <a:r>
              <a:rPr lang="ru-RU" dirty="0" err="1"/>
              <a:t>смесването</a:t>
            </a:r>
            <a:r>
              <a:rPr lang="ru-RU" dirty="0"/>
              <a:t> на </a:t>
            </a:r>
            <a:r>
              <a:rPr lang="ru-RU" dirty="0" err="1"/>
              <a:t>двата</a:t>
            </a:r>
            <a:r>
              <a:rPr lang="ru-RU" dirty="0"/>
              <a:t> вида </a:t>
            </a:r>
            <a:r>
              <a:rPr lang="ru-RU" dirty="0" err="1"/>
              <a:t>бюлетини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sz="1100" dirty="0"/>
          </a:p>
          <a:p>
            <a:r>
              <a:rPr lang="ru-RU" dirty="0"/>
              <a:t>Две </a:t>
            </a:r>
            <a:r>
              <a:rPr lang="ru-RU" dirty="0" err="1"/>
              <a:t>прозрачни</a:t>
            </a:r>
            <a:r>
              <a:rPr lang="ru-RU" dirty="0"/>
              <a:t> </a:t>
            </a:r>
            <a:r>
              <a:rPr lang="ru-RU" dirty="0" err="1"/>
              <a:t>избирателни</a:t>
            </a:r>
            <a:r>
              <a:rPr lang="ru-RU" dirty="0"/>
              <a:t> </a:t>
            </a:r>
            <a:r>
              <a:rPr lang="ru-RU" dirty="0" err="1"/>
              <a:t>кутии</a:t>
            </a:r>
            <a:r>
              <a:rPr lang="ru-RU" dirty="0"/>
              <a:t>, </a:t>
            </a:r>
            <a:r>
              <a:rPr lang="ru-RU" dirty="0" err="1"/>
              <a:t>едната</a:t>
            </a:r>
            <a:r>
              <a:rPr lang="ru-RU" dirty="0"/>
              <a:t> с </a:t>
            </a:r>
            <a:r>
              <a:rPr lang="ru-RU" dirty="0" err="1"/>
              <a:t>надпис</a:t>
            </a:r>
            <a:r>
              <a:rPr lang="ru-RU" dirty="0"/>
              <a:t> „</a:t>
            </a:r>
            <a:r>
              <a:rPr lang="ru-RU" b="1" dirty="0" err="1"/>
              <a:t>Бюлетини</a:t>
            </a:r>
            <a:r>
              <a:rPr lang="ru-RU" b="1" dirty="0"/>
              <a:t> от </a:t>
            </a:r>
            <a:r>
              <a:rPr lang="ru-RU" b="1" dirty="0" err="1"/>
              <a:t>машинно</a:t>
            </a:r>
            <a:r>
              <a:rPr lang="ru-RU" b="1" dirty="0"/>
              <a:t> </a:t>
            </a:r>
            <a:r>
              <a:rPr lang="ru-RU" b="1" dirty="0" err="1"/>
              <a:t>гласуване</a:t>
            </a:r>
            <a:r>
              <a:rPr lang="ru-RU" b="1" dirty="0"/>
              <a:t> ЕП</a:t>
            </a:r>
            <a:r>
              <a:rPr lang="ru-RU" dirty="0"/>
              <a:t>“, а </a:t>
            </a:r>
            <a:r>
              <a:rPr lang="ru-RU" dirty="0" err="1"/>
              <a:t>другата</a:t>
            </a:r>
            <a:r>
              <a:rPr lang="ru-RU" dirty="0"/>
              <a:t> с </a:t>
            </a:r>
            <a:r>
              <a:rPr lang="ru-RU" dirty="0" err="1"/>
              <a:t>надпис</a:t>
            </a:r>
            <a:r>
              <a:rPr lang="ru-RU" dirty="0"/>
              <a:t> </a:t>
            </a:r>
            <a:r>
              <a:rPr lang="ru-RU" b="1" dirty="0"/>
              <a:t>„</a:t>
            </a:r>
            <a:r>
              <a:rPr lang="ru-RU" b="1" dirty="0" err="1"/>
              <a:t>Бюлетини</a:t>
            </a:r>
            <a:r>
              <a:rPr lang="ru-RU" b="1" dirty="0"/>
              <a:t> от </a:t>
            </a:r>
            <a:r>
              <a:rPr lang="ru-RU" b="1" dirty="0" err="1"/>
              <a:t>машинно</a:t>
            </a:r>
            <a:r>
              <a:rPr lang="ru-RU" b="1" dirty="0"/>
              <a:t> </a:t>
            </a:r>
            <a:r>
              <a:rPr lang="ru-RU" b="1" dirty="0" err="1"/>
              <a:t>гласуване</a:t>
            </a:r>
            <a:r>
              <a:rPr lang="ru-RU" b="1" dirty="0"/>
              <a:t> НС“</a:t>
            </a:r>
            <a:r>
              <a:rPr lang="ru-RU" dirty="0"/>
              <a:t>, се поставят в </a:t>
            </a:r>
            <a:r>
              <a:rPr lang="ru-RU" dirty="0" err="1"/>
              <a:t>близост</a:t>
            </a:r>
            <a:r>
              <a:rPr lang="ru-RU" dirty="0"/>
              <a:t> до </a:t>
            </a:r>
            <a:r>
              <a:rPr lang="ru-RU" dirty="0" err="1"/>
              <a:t>машината</a:t>
            </a:r>
            <a:r>
              <a:rPr lang="ru-RU" dirty="0"/>
              <a:t> за </a:t>
            </a:r>
            <a:r>
              <a:rPr lang="ru-RU" dirty="0" err="1"/>
              <a:t>гласуване</a:t>
            </a:r>
            <a:r>
              <a:rPr lang="ru-RU" dirty="0"/>
              <a:t> по начин, </a:t>
            </a:r>
            <a:r>
              <a:rPr lang="ru-RU" dirty="0" err="1"/>
              <a:t>недопускащ</a:t>
            </a:r>
            <a:r>
              <a:rPr lang="ru-RU" dirty="0"/>
              <a:t> </a:t>
            </a:r>
            <a:r>
              <a:rPr lang="ru-RU" dirty="0" err="1"/>
              <a:t>смесването</a:t>
            </a:r>
            <a:r>
              <a:rPr lang="ru-RU" dirty="0"/>
              <a:t> на </a:t>
            </a:r>
            <a:r>
              <a:rPr lang="ru-RU" dirty="0" err="1"/>
              <a:t>двата</a:t>
            </a:r>
            <a:r>
              <a:rPr lang="ru-RU" dirty="0"/>
              <a:t> вида </a:t>
            </a:r>
            <a:r>
              <a:rPr lang="ru-RU" dirty="0" err="1"/>
              <a:t>бюлетини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sz="1100" dirty="0"/>
          </a:p>
          <a:p>
            <a:r>
              <a:rPr lang="ru-RU" dirty="0"/>
              <a:t>Две </a:t>
            </a:r>
            <a:r>
              <a:rPr lang="ru-RU" dirty="0" err="1"/>
              <a:t>кутии</a:t>
            </a:r>
            <a:r>
              <a:rPr lang="ru-RU" dirty="0"/>
              <a:t> за </a:t>
            </a:r>
            <a:r>
              <a:rPr lang="ru-RU" dirty="0" err="1"/>
              <a:t>отрязъците</a:t>
            </a:r>
            <a:r>
              <a:rPr lang="ru-RU" dirty="0"/>
              <a:t> с </a:t>
            </a:r>
            <a:r>
              <a:rPr lang="ru-RU" dirty="0" err="1"/>
              <a:t>номерата</a:t>
            </a:r>
            <a:r>
              <a:rPr lang="ru-RU" dirty="0"/>
              <a:t> на </a:t>
            </a:r>
            <a:r>
              <a:rPr lang="ru-RU" dirty="0" err="1"/>
              <a:t>бюлетините</a:t>
            </a:r>
            <a:r>
              <a:rPr lang="ru-RU" dirty="0"/>
              <a:t>, </a:t>
            </a:r>
            <a:r>
              <a:rPr lang="ru-RU" dirty="0" err="1"/>
              <a:t>едната</a:t>
            </a:r>
            <a:r>
              <a:rPr lang="ru-RU" dirty="0"/>
              <a:t> с </a:t>
            </a:r>
            <a:r>
              <a:rPr lang="ru-RU" dirty="0" err="1"/>
              <a:t>надпис</a:t>
            </a:r>
            <a:r>
              <a:rPr lang="ru-RU" dirty="0"/>
              <a:t> „</a:t>
            </a:r>
            <a:r>
              <a:rPr lang="ru-RU" b="1" dirty="0" err="1"/>
              <a:t>Отрязъци</a:t>
            </a:r>
            <a:r>
              <a:rPr lang="ru-RU" b="1" dirty="0"/>
              <a:t> ЕП“, </a:t>
            </a:r>
            <a:r>
              <a:rPr lang="ru-RU" dirty="0"/>
              <a:t>а </a:t>
            </a:r>
            <a:r>
              <a:rPr lang="ru-RU" dirty="0" err="1"/>
              <a:t>другата</a:t>
            </a:r>
            <a:r>
              <a:rPr lang="ru-RU" dirty="0"/>
              <a:t> с </a:t>
            </a:r>
            <a:r>
              <a:rPr lang="ru-RU" dirty="0" err="1"/>
              <a:t>надпис</a:t>
            </a:r>
            <a:r>
              <a:rPr lang="ru-RU" dirty="0"/>
              <a:t> „</a:t>
            </a:r>
            <a:r>
              <a:rPr lang="ru-RU" b="1" dirty="0" err="1"/>
              <a:t>Отрязъци</a:t>
            </a:r>
            <a:r>
              <a:rPr lang="ru-RU" b="1" dirty="0"/>
              <a:t> НС“, </a:t>
            </a:r>
            <a:r>
              <a:rPr lang="ru-RU" dirty="0"/>
              <a:t>се поставят до </a:t>
            </a:r>
            <a:r>
              <a:rPr lang="ru-RU" dirty="0" err="1"/>
              <a:t>мястото</a:t>
            </a:r>
            <a:r>
              <a:rPr lang="ru-RU" dirty="0"/>
              <a:t> за </a:t>
            </a:r>
            <a:r>
              <a:rPr lang="ru-RU" dirty="0" err="1"/>
              <a:t>поставяне</a:t>
            </a:r>
            <a:r>
              <a:rPr lang="ru-RU" dirty="0"/>
              <a:t> на </a:t>
            </a:r>
            <a:r>
              <a:rPr lang="ru-RU" dirty="0" err="1"/>
              <a:t>печат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бюлетините</a:t>
            </a:r>
            <a:r>
              <a:rPr lang="ru-RU" dirty="0"/>
              <a:t>.</a:t>
            </a:r>
          </a:p>
          <a:p>
            <a:r>
              <a:rPr lang="ru-RU" dirty="0" err="1"/>
              <a:t>Пликът</a:t>
            </a:r>
            <a:r>
              <a:rPr lang="ru-RU" dirty="0"/>
              <a:t> с </a:t>
            </a:r>
            <a:r>
              <a:rPr lang="ru-RU" dirty="0" err="1"/>
              <a:t>печата</a:t>
            </a:r>
            <a:r>
              <a:rPr lang="ru-RU" dirty="0"/>
              <a:t> на СИК се </a:t>
            </a:r>
            <a:r>
              <a:rPr lang="ru-RU" dirty="0" err="1"/>
              <a:t>отваря</a:t>
            </a:r>
            <a:r>
              <a:rPr lang="ru-RU" dirty="0"/>
              <a:t> при </a:t>
            </a:r>
            <a:r>
              <a:rPr lang="ru-RU" dirty="0" err="1"/>
              <a:t>откриване</a:t>
            </a:r>
            <a:r>
              <a:rPr lang="ru-RU" dirty="0"/>
              <a:t> на </a:t>
            </a:r>
            <a:r>
              <a:rPr lang="ru-RU" dirty="0" err="1"/>
              <a:t>изборния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30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1" y="241300"/>
            <a:ext cx="5537200" cy="6527800"/>
          </a:xfrm>
        </p:spPr>
      </p:pic>
    </p:spTree>
    <p:extLst>
      <p:ext uri="{BB962C8B-B14F-4D97-AF65-F5344CB8AC3E}">
        <p14:creationId xmlns:p14="http://schemas.microsoft.com/office/powerpoint/2010/main" val="39745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254000"/>
            <a:ext cx="5537200" cy="6604000"/>
          </a:xfrm>
        </p:spPr>
      </p:pic>
    </p:spTree>
    <p:extLst>
      <p:ext uri="{BB962C8B-B14F-4D97-AF65-F5344CB8AC3E}">
        <p14:creationId xmlns:p14="http://schemas.microsoft.com/office/powerpoint/2010/main" val="11981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т. </a:t>
            </a:r>
            <a:r>
              <a:rPr lang="en-US" b="1" dirty="0"/>
              <a:t>1 </a:t>
            </a:r>
            <a:r>
              <a:rPr lang="bg-BG" b="1" dirty="0"/>
              <a:t>= „а“ + „б“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70" y="1857374"/>
            <a:ext cx="6516009" cy="3495675"/>
          </a:xfrm>
        </p:spPr>
      </p:pic>
    </p:spTree>
    <p:extLst>
      <p:ext uri="{BB962C8B-B14F-4D97-AF65-F5344CB8AC3E}">
        <p14:creationId xmlns:p14="http://schemas.microsoft.com/office/powerpoint/2010/main" val="9600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12768" y="217486"/>
            <a:ext cx="10515600" cy="1325563"/>
          </a:xfrm>
        </p:spPr>
        <p:txBody>
          <a:bodyPr/>
          <a:lstStyle/>
          <a:p>
            <a:r>
              <a:rPr lang="bg-BG" b="1" dirty="0"/>
              <a:t>т. 3 = или </a:t>
            </a:r>
            <a:r>
              <a:rPr lang="en-US" b="1" dirty="0"/>
              <a:t>&lt; </a:t>
            </a:r>
            <a:r>
              <a:rPr lang="bg-BG" b="1" dirty="0"/>
              <a:t> т. 1 + т. 2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6" y="1543049"/>
            <a:ext cx="6300394" cy="5076825"/>
          </a:xfrm>
        </p:spPr>
      </p:pic>
    </p:spTree>
    <p:extLst>
      <p:ext uri="{BB962C8B-B14F-4D97-AF65-F5344CB8AC3E}">
        <p14:creationId xmlns:p14="http://schemas.microsoft.com/office/powerpoint/2010/main" val="1640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т. 3 = т. 5 + т. 11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55" y="1285875"/>
            <a:ext cx="6958469" cy="1262183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2900314"/>
            <a:ext cx="6915149" cy="83348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4224217"/>
            <a:ext cx="7010400" cy="97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А = т. 4 + т. 5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84" y="1495425"/>
            <a:ext cx="6863215" cy="986693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52" y="2550232"/>
            <a:ext cx="6667948" cy="212437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53" y="5057727"/>
            <a:ext cx="6649122" cy="8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т. </a:t>
            </a:r>
            <a:r>
              <a:rPr lang="en-GB" b="1" dirty="0"/>
              <a:t>9 </a:t>
            </a:r>
            <a:r>
              <a:rPr lang="bg-BG" b="1" dirty="0"/>
              <a:t>= т. </a:t>
            </a:r>
            <a:r>
              <a:rPr lang="en-GB" b="1" dirty="0"/>
              <a:t>8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6" y="1690688"/>
            <a:ext cx="6791324" cy="4310062"/>
          </a:xfrm>
        </p:spPr>
      </p:pic>
    </p:spTree>
    <p:extLst>
      <p:ext uri="{BB962C8B-B14F-4D97-AF65-F5344CB8AC3E}">
        <p14:creationId xmlns:p14="http://schemas.microsoft.com/office/powerpoint/2010/main" val="41858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</p:spPr>
        <p:txBody>
          <a:bodyPr/>
          <a:lstStyle/>
          <a:p>
            <a:pPr marL="0" indent="0"/>
            <a:r>
              <a:rPr lang="bg-BG" b="1" dirty="0"/>
              <a:t>т. 5 = т. 6 + т. 7 + т. 9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96" y="1328738"/>
            <a:ext cx="6634603" cy="4067743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96" y="5396481"/>
            <a:ext cx="6634603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т. 8 = т. 10 + „без преференции“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57877"/>
            <a:ext cx="7200900" cy="2924583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4368210"/>
            <a:ext cx="7267575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т. 14 = т. 13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10231"/>
            <a:ext cx="6915150" cy="4266693"/>
          </a:xfrm>
        </p:spPr>
      </p:pic>
    </p:spTree>
    <p:extLst>
      <p:ext uri="{BB962C8B-B14F-4D97-AF65-F5344CB8AC3E}">
        <p14:creationId xmlns:p14="http://schemas.microsoft.com/office/powerpoint/2010/main" val="27658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Действия по подготовка на </a:t>
            </a:r>
            <a:r>
              <a:rPr lang="ru-RU" sz="3600" b="1" i="1" dirty="0" err="1"/>
              <a:t>пространството</a:t>
            </a:r>
            <a:r>
              <a:rPr lang="ru-RU" sz="3600" b="1" i="1" dirty="0"/>
              <a:t> пред </a:t>
            </a:r>
            <a:r>
              <a:rPr lang="ru-RU" sz="3600" b="1" i="1" dirty="0" err="1"/>
              <a:t>изборното</a:t>
            </a:r>
            <a:r>
              <a:rPr lang="ru-RU" sz="3600" b="1" i="1" dirty="0"/>
              <a:t> помещение и на </a:t>
            </a:r>
            <a:r>
              <a:rPr lang="ru-RU" sz="3600" b="1" i="1" dirty="0" err="1"/>
              <a:t>сградата</a:t>
            </a:r>
            <a:r>
              <a:rPr lang="ru-RU" sz="3600" b="1" i="1" dirty="0"/>
              <a:t>, в </a:t>
            </a:r>
            <a:r>
              <a:rPr lang="ru-RU" sz="3600" b="1" i="1" dirty="0" err="1"/>
              <a:t>която</a:t>
            </a:r>
            <a:r>
              <a:rPr lang="ru-RU" sz="3600" b="1" i="1" dirty="0"/>
              <a:t> се </a:t>
            </a:r>
            <a:r>
              <a:rPr lang="ru-RU" sz="3600" b="1" i="1" dirty="0" err="1"/>
              <a:t>помещава</a:t>
            </a:r>
            <a:r>
              <a:rPr lang="ru-RU" sz="3600" b="1" i="1" dirty="0"/>
              <a:t> </a:t>
            </a:r>
            <a:r>
              <a:rPr lang="ru-RU" sz="3600" b="1" i="1" dirty="0" err="1"/>
              <a:t>избирателната</a:t>
            </a:r>
            <a:r>
              <a:rPr lang="ru-RU" sz="3600" b="1" i="1" dirty="0"/>
              <a:t> секция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576945"/>
            <a:ext cx="10515600" cy="3600017"/>
          </a:xfrm>
        </p:spPr>
        <p:txBody>
          <a:bodyPr/>
          <a:lstStyle/>
          <a:p>
            <a:r>
              <a:rPr lang="ru-RU" dirty="0"/>
              <a:t>След </a:t>
            </a:r>
            <a:r>
              <a:rPr lang="ru-RU" dirty="0" err="1"/>
              <a:t>получаване</a:t>
            </a:r>
            <a:r>
              <a:rPr lang="ru-RU" dirty="0"/>
              <a:t> на </a:t>
            </a:r>
            <a:r>
              <a:rPr lang="ru-RU" dirty="0" err="1"/>
              <a:t>изборните</a:t>
            </a:r>
            <a:r>
              <a:rPr lang="ru-RU" dirty="0"/>
              <a:t> </a:t>
            </a:r>
            <a:r>
              <a:rPr lang="ru-RU" dirty="0" err="1"/>
              <a:t>книжа</a:t>
            </a:r>
            <a:r>
              <a:rPr lang="ru-RU" dirty="0"/>
              <a:t> и </a:t>
            </a:r>
            <a:r>
              <a:rPr lang="ru-RU" dirty="0" err="1"/>
              <a:t>материали</a:t>
            </a:r>
            <a:r>
              <a:rPr lang="ru-RU" dirty="0"/>
              <a:t> всяка СИК е </a:t>
            </a:r>
            <a:r>
              <a:rPr lang="ru-RU" dirty="0" err="1"/>
              <a:t>длъжна</a:t>
            </a:r>
            <a:r>
              <a:rPr lang="ru-RU" dirty="0"/>
              <a:t> да </a:t>
            </a:r>
            <a:r>
              <a:rPr lang="ru-RU" dirty="0" err="1"/>
              <a:t>постави</a:t>
            </a:r>
            <a:r>
              <a:rPr lang="ru-RU" dirty="0"/>
              <a:t> пред </a:t>
            </a:r>
            <a:r>
              <a:rPr lang="ru-RU" dirty="0" err="1"/>
              <a:t>изборното</a:t>
            </a:r>
            <a:r>
              <a:rPr lang="ru-RU" dirty="0"/>
              <a:t> помещение информационно </a:t>
            </a:r>
            <a:r>
              <a:rPr lang="ru-RU" dirty="0" smtClean="0"/>
              <a:t>табло. </a:t>
            </a:r>
            <a:r>
              <a:rPr lang="ru-RU" b="1" dirty="0" err="1" smtClean="0"/>
              <a:t>Съдържанието</a:t>
            </a:r>
            <a:r>
              <a:rPr lang="ru-RU" b="1" dirty="0" smtClean="0"/>
              <a:t> на </a:t>
            </a:r>
            <a:r>
              <a:rPr lang="ru-RU" b="1" dirty="0" err="1" smtClean="0"/>
              <a:t>таблото</a:t>
            </a:r>
            <a:r>
              <a:rPr lang="ru-RU" b="1" dirty="0" smtClean="0"/>
              <a:t> е описано в </a:t>
            </a:r>
            <a:r>
              <a:rPr lang="ru-RU" b="1" dirty="0" err="1" smtClean="0"/>
              <a:t>Методическите</a:t>
            </a:r>
            <a:r>
              <a:rPr lang="ru-RU" b="1" dirty="0" smtClean="0"/>
              <a:t> указания, раздел </a:t>
            </a:r>
            <a:r>
              <a:rPr lang="en-US" b="1" dirty="0" smtClean="0"/>
              <a:t>II</a:t>
            </a:r>
            <a:r>
              <a:rPr lang="bg-BG" b="1" dirty="0" smtClean="0"/>
              <a:t>, т. 4.1</a:t>
            </a:r>
            <a:endParaRPr lang="ru-RU" b="1" dirty="0"/>
          </a:p>
          <a:p>
            <a:r>
              <a:rPr lang="ru-RU" dirty="0" err="1"/>
              <a:t>Образецът</a:t>
            </a:r>
            <a:r>
              <a:rPr lang="ru-RU" dirty="0"/>
              <a:t> се </a:t>
            </a:r>
            <a:r>
              <a:rPr lang="ru-RU" dirty="0" err="1"/>
              <a:t>изготвя</a:t>
            </a:r>
            <a:r>
              <a:rPr lang="ru-RU" dirty="0"/>
              <a:t> и </a:t>
            </a:r>
            <a:r>
              <a:rPr lang="ru-RU" dirty="0" err="1"/>
              <a:t>поставя</a:t>
            </a:r>
            <a:r>
              <a:rPr lang="ru-RU" dirty="0"/>
              <a:t> на </a:t>
            </a:r>
            <a:r>
              <a:rPr lang="ru-RU" dirty="0" err="1"/>
              <a:t>таблото</a:t>
            </a:r>
            <a:r>
              <a:rPr lang="ru-RU" dirty="0"/>
              <a:t> при </a:t>
            </a:r>
            <a:r>
              <a:rPr lang="ru-RU" dirty="0" err="1"/>
              <a:t>откриването</a:t>
            </a:r>
            <a:r>
              <a:rPr lang="ru-RU" dirty="0"/>
              <a:t> на </a:t>
            </a:r>
            <a:r>
              <a:rPr lang="ru-RU" dirty="0" err="1"/>
              <a:t>изборния</a:t>
            </a:r>
            <a:r>
              <a:rPr lang="ru-RU" dirty="0"/>
              <a:t> </a:t>
            </a:r>
            <a:r>
              <a:rPr lang="ru-RU" dirty="0" err="1"/>
              <a:t>ден</a:t>
            </a:r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515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т. 11 = т. 12 + т. 14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5" y="1690687"/>
            <a:ext cx="6634605" cy="947737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5" y="3424186"/>
            <a:ext cx="6720330" cy="852539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6" y="4595749"/>
            <a:ext cx="6720330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т. 13 = т. 15 + „без преференции“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476965"/>
            <a:ext cx="7172325" cy="2915057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4447839"/>
            <a:ext cx="7248525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241300"/>
            <a:ext cx="4890902" cy="6477000"/>
          </a:xfrm>
        </p:spPr>
      </p:pic>
    </p:spTree>
    <p:extLst>
      <p:ext uri="{BB962C8B-B14F-4D97-AF65-F5344CB8AC3E}">
        <p14:creationId xmlns:p14="http://schemas.microsoft.com/office/powerpoint/2010/main" val="14680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41" y="304800"/>
            <a:ext cx="5542959" cy="6350000"/>
          </a:xfrm>
        </p:spPr>
      </p:pic>
    </p:spTree>
    <p:extLst>
      <p:ext uri="{BB962C8B-B14F-4D97-AF65-F5344CB8AC3E}">
        <p14:creationId xmlns:p14="http://schemas.microsoft.com/office/powerpoint/2010/main" val="7356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68" y="1003300"/>
            <a:ext cx="7269631" cy="5105400"/>
          </a:xfrm>
        </p:spPr>
      </p:pic>
    </p:spTree>
    <p:extLst>
      <p:ext uri="{BB962C8B-B14F-4D97-AF65-F5344CB8AC3E}">
        <p14:creationId xmlns:p14="http://schemas.microsoft.com/office/powerpoint/2010/main" val="20800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342900"/>
            <a:ext cx="5628476" cy="6515100"/>
          </a:xfrm>
        </p:spPr>
      </p:pic>
    </p:spTree>
    <p:extLst>
      <p:ext uri="{BB962C8B-B14F-4D97-AF65-F5344CB8AC3E}">
        <p14:creationId xmlns:p14="http://schemas.microsoft.com/office/powerpoint/2010/main" val="12116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685800"/>
            <a:ext cx="7982065" cy="5689600"/>
          </a:xfrm>
        </p:spPr>
      </p:pic>
    </p:spTree>
    <p:extLst>
      <p:ext uri="{BB962C8B-B14F-4D97-AF65-F5344CB8AC3E}">
        <p14:creationId xmlns:p14="http://schemas.microsoft.com/office/powerpoint/2010/main" val="13311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469900"/>
            <a:ext cx="5885037" cy="6299200"/>
          </a:xfrm>
        </p:spPr>
      </p:pic>
    </p:spTree>
    <p:extLst>
      <p:ext uri="{BB962C8B-B14F-4D97-AF65-F5344CB8AC3E}">
        <p14:creationId xmlns:p14="http://schemas.microsoft.com/office/powerpoint/2010/main" val="8940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96" y="304800"/>
            <a:ext cx="5341703" cy="6337300"/>
          </a:xfrm>
        </p:spPr>
      </p:pic>
    </p:spTree>
    <p:extLst>
      <p:ext uri="{BB962C8B-B14F-4D97-AF65-F5344CB8AC3E}">
        <p14:creationId xmlns:p14="http://schemas.microsoft.com/office/powerpoint/2010/main" val="26564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12" y="279400"/>
            <a:ext cx="4723488" cy="6426200"/>
          </a:xfrm>
        </p:spPr>
      </p:pic>
    </p:spTree>
    <p:extLst>
      <p:ext uri="{BB962C8B-B14F-4D97-AF65-F5344CB8AC3E}">
        <p14:creationId xmlns:p14="http://schemas.microsoft.com/office/powerpoint/2010/main" val="10471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i="1" dirty="0"/>
              <a:t>Охрана на изборните помещения</a:t>
            </a:r>
            <a:endParaRPr lang="bg-BG" sz="3600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194560"/>
            <a:ext cx="10515600" cy="4193540"/>
          </a:xfrm>
        </p:spPr>
        <p:txBody>
          <a:bodyPr/>
          <a:lstStyle/>
          <a:p>
            <a:r>
              <a:rPr lang="ru-RU" dirty="0"/>
              <a:t>След </a:t>
            </a:r>
            <a:r>
              <a:rPr lang="ru-RU" dirty="0" err="1"/>
              <a:t>проверката</a:t>
            </a:r>
            <a:r>
              <a:rPr lang="ru-RU" dirty="0"/>
              <a:t> и </a:t>
            </a:r>
            <a:r>
              <a:rPr lang="ru-RU" dirty="0" err="1"/>
              <a:t>подреждането</a:t>
            </a:r>
            <a:r>
              <a:rPr lang="ru-RU" dirty="0"/>
              <a:t> на </a:t>
            </a:r>
            <a:r>
              <a:rPr lang="ru-RU" dirty="0" err="1"/>
              <a:t>изборното</a:t>
            </a:r>
            <a:r>
              <a:rPr lang="ru-RU" dirty="0"/>
              <a:t> помещение </a:t>
            </a:r>
            <a:r>
              <a:rPr lang="ru-RU" dirty="0" err="1"/>
              <a:t>присъстващите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СИК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заключват</a:t>
            </a:r>
            <a:r>
              <a:rPr lang="ru-RU" dirty="0"/>
              <a:t> и </a:t>
            </a:r>
            <a:r>
              <a:rPr lang="ru-RU" dirty="0" err="1"/>
              <a:t>запечатват</a:t>
            </a:r>
            <a:r>
              <a:rPr lang="ru-RU" dirty="0"/>
              <a:t> с </a:t>
            </a:r>
            <a:r>
              <a:rPr lang="ru-RU" dirty="0" err="1"/>
              <a:t>хартиена</a:t>
            </a:r>
            <a:r>
              <a:rPr lang="ru-RU" dirty="0"/>
              <a:t> лента (подпечатана с </a:t>
            </a:r>
            <a:r>
              <a:rPr lang="ru-RU" dirty="0" err="1"/>
              <a:t>печата</a:t>
            </a:r>
            <a:r>
              <a:rPr lang="ru-RU" dirty="0"/>
              <a:t> на </a:t>
            </a:r>
            <a:r>
              <a:rPr lang="ru-RU" dirty="0" err="1"/>
              <a:t>общината</a:t>
            </a:r>
            <a:r>
              <a:rPr lang="ru-RU" dirty="0"/>
              <a:t>), на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подписват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ru-RU" dirty="0" err="1"/>
              <a:t>Изборните</a:t>
            </a:r>
            <a:r>
              <a:rPr lang="ru-RU" dirty="0"/>
              <a:t> помещения се </a:t>
            </a:r>
            <a:r>
              <a:rPr lang="ru-RU" dirty="0" err="1"/>
              <a:t>охраняват</a:t>
            </a:r>
            <a:r>
              <a:rPr lang="ru-RU" dirty="0"/>
              <a:t> </a:t>
            </a:r>
            <a:r>
              <a:rPr lang="ru-RU" b="1" dirty="0" err="1"/>
              <a:t>отвън</a:t>
            </a:r>
            <a:r>
              <a:rPr lang="ru-RU" dirty="0"/>
              <a:t> от служители на </a:t>
            </a:r>
            <a:r>
              <a:rPr lang="ru-RU" dirty="0" err="1"/>
              <a:t>Министерството</a:t>
            </a:r>
            <a:r>
              <a:rPr lang="ru-RU" dirty="0"/>
              <a:t> на </a:t>
            </a:r>
            <a:r>
              <a:rPr lang="ru-RU" dirty="0" err="1"/>
              <a:t>вътрешните</a:t>
            </a:r>
            <a:r>
              <a:rPr lang="ru-RU" dirty="0"/>
              <a:t> </a:t>
            </a:r>
            <a:r>
              <a:rPr lang="ru-RU" dirty="0" err="1"/>
              <a:t>работи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302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74" y="571500"/>
            <a:ext cx="5027825" cy="6121400"/>
          </a:xfrm>
        </p:spPr>
      </p:pic>
    </p:spTree>
    <p:extLst>
      <p:ext uri="{BB962C8B-B14F-4D97-AF65-F5344CB8AC3E}">
        <p14:creationId xmlns:p14="http://schemas.microsoft.com/office/powerpoint/2010/main" val="4769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609600"/>
            <a:ext cx="6280468" cy="5567363"/>
          </a:xfrm>
        </p:spPr>
      </p:pic>
    </p:spTree>
    <p:extLst>
      <p:ext uri="{BB962C8B-B14F-4D97-AF65-F5344CB8AC3E}">
        <p14:creationId xmlns:p14="http://schemas.microsoft.com/office/powerpoint/2010/main" val="13275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Контроли: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bg-BG" b="1" dirty="0"/>
              <a:t>т. 3 = или </a:t>
            </a:r>
            <a:r>
              <a:rPr lang="en-US" b="1" dirty="0"/>
              <a:t>&lt; </a:t>
            </a:r>
            <a:r>
              <a:rPr lang="bg-BG" b="1" dirty="0"/>
              <a:t> т. 1 + т. 2</a:t>
            </a:r>
            <a:endParaRPr lang="bg-BG" dirty="0"/>
          </a:p>
          <a:p>
            <a:pPr marL="514350" lvl="0" indent="-514350">
              <a:buFont typeface="+mj-lt"/>
              <a:buAutoNum type="arabicPeriod"/>
            </a:pPr>
            <a:r>
              <a:rPr lang="bg-BG" b="1" dirty="0"/>
              <a:t>т. 3 = т. 5 + т. 11</a:t>
            </a:r>
            <a:endParaRPr lang="bg-BG" dirty="0"/>
          </a:p>
          <a:p>
            <a:pPr marL="514350" lvl="0" indent="-514350">
              <a:buFont typeface="+mj-lt"/>
              <a:buAutoNum type="arabicPeriod"/>
            </a:pPr>
            <a:r>
              <a:rPr lang="bg-BG" b="1" dirty="0"/>
              <a:t>А = т. 4 + т. 5</a:t>
            </a:r>
            <a:endParaRPr lang="bg-BG" dirty="0"/>
          </a:p>
          <a:p>
            <a:pPr marL="514350" lvl="0" indent="-514350">
              <a:buFont typeface="+mj-lt"/>
              <a:buAutoNum type="arabicPeriod"/>
            </a:pPr>
            <a:r>
              <a:rPr lang="bg-BG" b="1" dirty="0"/>
              <a:t>т. </a:t>
            </a:r>
            <a:r>
              <a:rPr lang="en-GB" b="1" dirty="0"/>
              <a:t>9 </a:t>
            </a:r>
            <a:r>
              <a:rPr lang="bg-BG" b="1" dirty="0"/>
              <a:t>= т. </a:t>
            </a:r>
            <a:r>
              <a:rPr lang="en-GB" b="1" dirty="0"/>
              <a:t>8</a:t>
            </a:r>
            <a:endParaRPr lang="bg-BG" dirty="0"/>
          </a:p>
          <a:p>
            <a:pPr marL="514350" lvl="0" indent="-514350">
              <a:buFont typeface="+mj-lt"/>
              <a:buAutoNum type="arabicPeriod"/>
            </a:pPr>
            <a:r>
              <a:rPr lang="bg-BG" b="1" dirty="0"/>
              <a:t>т. 5 = т. 6 + т. 7 + т. 9</a:t>
            </a:r>
            <a:endParaRPr lang="bg-BG" dirty="0"/>
          </a:p>
          <a:p>
            <a:pPr marL="514350" lvl="0" indent="-514350">
              <a:buFont typeface="+mj-lt"/>
              <a:buAutoNum type="arabicPeriod"/>
            </a:pPr>
            <a:r>
              <a:rPr lang="bg-BG" b="1" dirty="0"/>
              <a:t>т. 8 = т. 10 + „без преференции“</a:t>
            </a:r>
            <a:endParaRPr lang="bg-BG" dirty="0"/>
          </a:p>
          <a:p>
            <a:pPr marL="514350" lvl="0" indent="-514350">
              <a:buFont typeface="+mj-lt"/>
              <a:buAutoNum type="arabicPeriod"/>
            </a:pPr>
            <a:r>
              <a:rPr lang="bg-BG" b="1" dirty="0"/>
              <a:t>т. 14 = т. 13</a:t>
            </a:r>
            <a:endParaRPr lang="bg-BG" dirty="0"/>
          </a:p>
          <a:p>
            <a:pPr marL="514350" lvl="0" indent="-514350">
              <a:buFont typeface="+mj-lt"/>
              <a:buAutoNum type="arabicPeriod"/>
            </a:pPr>
            <a:r>
              <a:rPr lang="bg-BG" b="1" dirty="0"/>
              <a:t>т. 11 = т. 12 + т. 14</a:t>
            </a:r>
            <a:endParaRPr lang="bg-BG" dirty="0"/>
          </a:p>
          <a:p>
            <a:pPr marL="514350" lvl="0" indent="-514350">
              <a:buFont typeface="+mj-lt"/>
              <a:buAutoNum type="arabicPeriod"/>
            </a:pPr>
            <a:r>
              <a:rPr lang="bg-BG" b="1" dirty="0"/>
              <a:t>т. 13 = т. 15 + „без преференции“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294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/>
              <a:t>Копиране</a:t>
            </a:r>
            <a:r>
              <a:rPr lang="ru-RU" sz="3600" b="1" i="1" dirty="0"/>
              <a:t> на </a:t>
            </a:r>
            <a:r>
              <a:rPr lang="ru-RU" sz="3600" b="1" i="1" dirty="0" err="1"/>
              <a:t>протоколите</a:t>
            </a:r>
            <a:r>
              <a:rPr lang="ru-RU" sz="3600" b="1" i="1" dirty="0"/>
              <a:t> на СИК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889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Копирането</a:t>
            </a:r>
            <a:r>
              <a:rPr lang="ru-RU" dirty="0"/>
              <a:t> се </a:t>
            </a:r>
            <a:r>
              <a:rPr lang="ru-RU" dirty="0" err="1"/>
              <a:t>извършва</a:t>
            </a:r>
            <a:r>
              <a:rPr lang="ru-RU" dirty="0"/>
              <a:t> в </a:t>
            </a:r>
            <a:r>
              <a:rPr lang="ru-RU" dirty="0" err="1"/>
              <a:t>изборното</a:t>
            </a:r>
            <a:r>
              <a:rPr lang="ru-RU" dirty="0"/>
              <a:t> помещение след </a:t>
            </a:r>
            <a:r>
              <a:rPr lang="ru-RU" dirty="0" err="1"/>
              <a:t>попълване</a:t>
            </a:r>
            <a:r>
              <a:rPr lang="ru-RU" dirty="0"/>
              <a:t> на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 в </a:t>
            </a:r>
            <a:r>
              <a:rPr lang="ru-RU" dirty="0" err="1"/>
              <a:t>протоколите</a:t>
            </a:r>
            <a:r>
              <a:rPr lang="ru-RU" dirty="0"/>
              <a:t> и </a:t>
            </a:r>
            <a:r>
              <a:rPr lang="ru-RU" dirty="0" err="1"/>
              <a:t>подписването</a:t>
            </a:r>
            <a:r>
              <a:rPr lang="ru-RU" dirty="0"/>
              <a:t> им от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СИК. </a:t>
            </a:r>
          </a:p>
          <a:p>
            <a:pPr marL="0" indent="0">
              <a:buNone/>
            </a:pPr>
            <a:r>
              <a:rPr lang="ru-RU" dirty="0"/>
              <a:t>Право да получат заверено </a:t>
            </a:r>
            <a:r>
              <a:rPr lang="ru-RU" dirty="0" err="1"/>
              <a:t>копие</a:t>
            </a:r>
            <a:r>
              <a:rPr lang="ru-RU" dirty="0"/>
              <a:t> от </a:t>
            </a:r>
            <a:r>
              <a:rPr lang="ru-RU" dirty="0" err="1"/>
              <a:t>протоколите</a:t>
            </a:r>
            <a:r>
              <a:rPr lang="ru-RU" dirty="0"/>
              <a:t> при </a:t>
            </a:r>
            <a:r>
              <a:rPr lang="ru-RU" dirty="0" err="1"/>
              <a:t>поискване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Кандидатите</a:t>
            </a:r>
            <a:endParaRPr lang="ru-RU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членовете</a:t>
            </a:r>
            <a:r>
              <a:rPr lang="ru-RU" dirty="0" smtClean="0"/>
              <a:t> </a:t>
            </a:r>
            <a:r>
              <a:rPr lang="ru-RU" dirty="0"/>
              <a:t>на СИК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представителите</a:t>
            </a:r>
            <a:r>
              <a:rPr lang="ru-RU" dirty="0" smtClean="0"/>
              <a:t> </a:t>
            </a:r>
            <a:r>
              <a:rPr lang="ru-RU" dirty="0"/>
              <a:t>на партии, коалиции – по един от партия,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застъпниците</a:t>
            </a:r>
            <a:r>
              <a:rPr lang="ru-RU" dirty="0" smtClean="0"/>
              <a:t> </a:t>
            </a:r>
            <a:r>
              <a:rPr lang="ru-RU" dirty="0"/>
              <a:t>– по един за всяка </a:t>
            </a:r>
            <a:r>
              <a:rPr lang="ru-RU" dirty="0" err="1"/>
              <a:t>кандидатска</a:t>
            </a:r>
            <a:r>
              <a:rPr lang="ru-RU" dirty="0"/>
              <a:t> листа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наблюдателите</a:t>
            </a:r>
            <a:r>
              <a:rPr lang="ru-RU" dirty="0" smtClean="0"/>
              <a:t> </a:t>
            </a:r>
            <a:r>
              <a:rPr lang="ru-RU" dirty="0"/>
              <a:t>– по един за всяка организация, </a:t>
            </a:r>
            <a:r>
              <a:rPr lang="ru-RU" dirty="0" err="1"/>
              <a:t>регистрирана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наблюдател</a:t>
            </a:r>
            <a:r>
              <a:rPr lang="ru-RU" dirty="0"/>
              <a:t> на </a:t>
            </a:r>
            <a:r>
              <a:rPr lang="ru-RU" dirty="0" err="1"/>
              <a:t>изборите</a:t>
            </a:r>
            <a:r>
              <a:rPr lang="ru-RU" dirty="0"/>
              <a:t>.</a:t>
            </a:r>
          </a:p>
          <a:p>
            <a:r>
              <a:rPr lang="ru-RU" dirty="0" err="1"/>
              <a:t>Председателят</a:t>
            </a:r>
            <a:r>
              <a:rPr lang="ru-RU" dirty="0"/>
              <a:t>, </a:t>
            </a:r>
            <a:r>
              <a:rPr lang="ru-RU" dirty="0" err="1"/>
              <a:t>заместник-председателят</a:t>
            </a:r>
            <a:r>
              <a:rPr lang="ru-RU" dirty="0"/>
              <a:t> и секретарят на СИК </a:t>
            </a:r>
            <a:r>
              <a:rPr lang="ru-RU" dirty="0" err="1"/>
              <a:t>подписват</a:t>
            </a:r>
            <a:r>
              <a:rPr lang="ru-RU" dirty="0"/>
              <a:t> </a:t>
            </a:r>
            <a:r>
              <a:rPr lang="ru-RU" dirty="0" err="1"/>
              <a:t>копията</a:t>
            </a:r>
            <a:r>
              <a:rPr lang="ru-RU" dirty="0"/>
              <a:t> на </a:t>
            </a:r>
            <a:r>
              <a:rPr lang="ru-RU" dirty="0" err="1"/>
              <a:t>протоколите</a:t>
            </a:r>
            <a:r>
              <a:rPr lang="ru-RU" dirty="0"/>
              <a:t> на всяка страница (лист) и </a:t>
            </a:r>
            <a:r>
              <a:rPr lang="ru-RU" dirty="0" err="1"/>
              <a:t>полагат</a:t>
            </a:r>
            <a:r>
              <a:rPr lang="ru-RU" dirty="0"/>
              <a:t> </a:t>
            </a:r>
            <a:r>
              <a:rPr lang="ru-RU" dirty="0" err="1"/>
              <a:t>печата</a:t>
            </a:r>
            <a:r>
              <a:rPr lang="ru-RU" dirty="0"/>
              <a:t> на </a:t>
            </a:r>
            <a:r>
              <a:rPr lang="ru-RU" dirty="0" err="1"/>
              <a:t>комисията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90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/>
          <a:lstStyle/>
          <a:p>
            <a:r>
              <a:rPr lang="ru-RU" dirty="0" err="1"/>
              <a:t>Имената</a:t>
            </a:r>
            <a:r>
              <a:rPr lang="ru-RU" dirty="0"/>
              <a:t>, </a:t>
            </a:r>
            <a:r>
              <a:rPr lang="ru-RU" dirty="0" err="1"/>
              <a:t>качеството</a:t>
            </a:r>
            <a:r>
              <a:rPr lang="ru-RU" dirty="0"/>
              <a:t> и </a:t>
            </a:r>
            <a:r>
              <a:rPr lang="ru-RU" dirty="0" err="1"/>
              <a:t>другите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 за </a:t>
            </a:r>
            <a:r>
              <a:rPr lang="ru-RU" dirty="0" err="1"/>
              <a:t>лицата</a:t>
            </a:r>
            <a:r>
              <a:rPr lang="ru-RU" dirty="0"/>
              <a:t>, получили копия от </a:t>
            </a:r>
            <a:r>
              <a:rPr lang="ru-RU" dirty="0" err="1"/>
              <a:t>протоколите</a:t>
            </a:r>
            <a:r>
              <a:rPr lang="ru-RU" dirty="0"/>
              <a:t>, се </a:t>
            </a:r>
            <a:r>
              <a:rPr lang="ru-RU" dirty="0" err="1"/>
              <a:t>вписват</a:t>
            </a:r>
            <a:r>
              <a:rPr lang="ru-RU" dirty="0"/>
              <a:t> в </a:t>
            </a:r>
            <a:r>
              <a:rPr lang="ru-RU" dirty="0" err="1"/>
              <a:t>списъците</a:t>
            </a:r>
            <a:r>
              <a:rPr lang="ru-RU" dirty="0"/>
              <a:t> – Приложение № 125-НС и Приложение № 126-ЕП. </a:t>
            </a:r>
            <a:r>
              <a:rPr lang="ru-RU" dirty="0" err="1"/>
              <a:t>Списъците</a:t>
            </a:r>
            <a:r>
              <a:rPr lang="ru-RU" dirty="0"/>
              <a:t> се </a:t>
            </a:r>
            <a:r>
              <a:rPr lang="ru-RU" dirty="0" err="1"/>
              <a:t>подписват</a:t>
            </a:r>
            <a:r>
              <a:rPr lang="ru-RU" dirty="0"/>
              <a:t> от председателя и секретаря на СИК.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ru-RU" dirty="0" err="1"/>
              <a:t>Секционната</a:t>
            </a:r>
            <a:r>
              <a:rPr lang="ru-RU" dirty="0"/>
              <a:t> </a:t>
            </a:r>
            <a:r>
              <a:rPr lang="ru-RU" dirty="0" err="1"/>
              <a:t>избирателна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</a:t>
            </a:r>
            <a:r>
              <a:rPr lang="ru-RU" dirty="0" err="1"/>
              <a:t>поставя</a:t>
            </a:r>
            <a:r>
              <a:rPr lang="ru-RU" dirty="0"/>
              <a:t> на видно </a:t>
            </a:r>
            <a:r>
              <a:rPr lang="ru-RU" dirty="0" err="1"/>
              <a:t>място</a:t>
            </a:r>
            <a:r>
              <a:rPr lang="ru-RU" dirty="0"/>
              <a:t> пред </a:t>
            </a:r>
            <a:r>
              <a:rPr lang="ru-RU" dirty="0" err="1"/>
              <a:t>сградата</a:t>
            </a:r>
            <a:r>
              <a:rPr lang="ru-RU" dirty="0"/>
              <a:t>, в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помещава</a:t>
            </a:r>
            <a:r>
              <a:rPr lang="ru-RU" dirty="0"/>
              <a:t>, копия от </a:t>
            </a:r>
            <a:r>
              <a:rPr lang="ru-RU" dirty="0" err="1"/>
              <a:t>подписаните</a:t>
            </a:r>
            <a:r>
              <a:rPr lang="ru-RU" dirty="0"/>
              <a:t> </a:t>
            </a:r>
            <a:r>
              <a:rPr lang="ru-RU" dirty="0" err="1"/>
              <a:t>протоколи</a:t>
            </a:r>
            <a:r>
              <a:rPr lang="ru-RU" dirty="0"/>
              <a:t>, </a:t>
            </a:r>
            <a:r>
              <a:rPr lang="ru-RU" dirty="0" err="1"/>
              <a:t>подпечатани</a:t>
            </a:r>
            <a:r>
              <a:rPr lang="ru-RU" dirty="0"/>
              <a:t> на всяка страница с </a:t>
            </a:r>
            <a:r>
              <a:rPr lang="ru-RU" dirty="0" err="1"/>
              <a:t>печата</a:t>
            </a:r>
            <a:r>
              <a:rPr lang="ru-RU" dirty="0"/>
              <a:t> на </a:t>
            </a:r>
            <a:r>
              <a:rPr lang="ru-RU" dirty="0" err="1"/>
              <a:t>комисията</a:t>
            </a:r>
            <a:r>
              <a:rPr lang="ru-RU" dirty="0"/>
              <a:t> и </a:t>
            </a:r>
            <a:r>
              <a:rPr lang="ru-RU" dirty="0" err="1"/>
              <a:t>подписани</a:t>
            </a:r>
            <a:r>
              <a:rPr lang="ru-RU" dirty="0"/>
              <a:t> от председателя, </a:t>
            </a:r>
            <a:r>
              <a:rPr lang="ru-RU" dirty="0" err="1"/>
              <a:t>заместник</a:t>
            </a:r>
            <a:r>
              <a:rPr lang="ru-RU" dirty="0"/>
              <a:t>-председателя и секретаря.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063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ДЕЙСТВИЯ НА СИК СЛЕД ПОПЪЛВАНЕ НА ПРОТОКОЛИТЕ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629294"/>
            <a:ext cx="10515600" cy="48350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 </a:t>
            </a:r>
            <a:r>
              <a:rPr lang="ru-RU" b="1" dirty="0" err="1" smtClean="0"/>
              <a:t>Опаковане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бюлетините</a:t>
            </a:r>
            <a:r>
              <a:rPr lang="ru-RU" b="1" dirty="0"/>
              <a:t> и </a:t>
            </a:r>
            <a:r>
              <a:rPr lang="ru-RU" b="1" dirty="0" err="1"/>
              <a:t>другите</a:t>
            </a:r>
            <a:r>
              <a:rPr lang="ru-RU" b="1" dirty="0"/>
              <a:t> </a:t>
            </a:r>
            <a:r>
              <a:rPr lang="ru-RU" b="1" dirty="0" err="1"/>
              <a:t>изборни</a:t>
            </a:r>
            <a:r>
              <a:rPr lang="ru-RU" b="1" dirty="0"/>
              <a:t> </a:t>
            </a:r>
            <a:r>
              <a:rPr lang="ru-RU" b="1" dirty="0" err="1"/>
              <a:t>книжа</a:t>
            </a:r>
            <a:r>
              <a:rPr lang="ru-RU" b="1" dirty="0"/>
              <a:t> 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dirty="0" err="1"/>
              <a:t>Пликове</a:t>
            </a:r>
            <a:r>
              <a:rPr lang="ru-RU" dirty="0"/>
              <a:t> с </a:t>
            </a:r>
            <a:r>
              <a:rPr lang="ru-RU" dirty="0" err="1"/>
              <a:t>изборни</a:t>
            </a:r>
            <a:r>
              <a:rPr lang="ru-RU" dirty="0"/>
              <a:t> </a:t>
            </a:r>
            <a:r>
              <a:rPr lang="ru-RU" dirty="0" err="1"/>
              <a:t>книжа</a:t>
            </a:r>
            <a:r>
              <a:rPr lang="ru-RU" dirty="0"/>
              <a:t> и </a:t>
            </a:r>
            <a:r>
              <a:rPr lang="ru-RU" dirty="0" err="1"/>
              <a:t>материали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b="1" u="sng" dirty="0"/>
              <a:t>не се поставят в чувала </a:t>
            </a:r>
            <a:r>
              <a:rPr lang="ru-RU" dirty="0"/>
              <a:t>(</a:t>
            </a:r>
            <a:r>
              <a:rPr lang="ru-RU" dirty="0" err="1"/>
              <a:t>торбата</a:t>
            </a:r>
            <a:r>
              <a:rPr lang="ru-RU" dirty="0"/>
              <a:t>):</a:t>
            </a:r>
          </a:p>
          <a:p>
            <a:pPr marL="0" indent="0">
              <a:buNone/>
            </a:pPr>
            <a:r>
              <a:rPr lang="ru-RU" dirty="0" smtClean="0"/>
              <a:t>А. </a:t>
            </a:r>
            <a:r>
              <a:rPr lang="ru-RU" b="1" u="sng" dirty="0"/>
              <a:t>„</a:t>
            </a:r>
            <a:r>
              <a:rPr lang="ru-RU" b="1" u="sng" dirty="0" err="1"/>
              <a:t>Плик</a:t>
            </a:r>
            <a:r>
              <a:rPr lang="ru-RU" b="1" u="sng" dirty="0"/>
              <a:t> № 1-ЕП/НС – </a:t>
            </a:r>
            <a:r>
              <a:rPr lang="ru-RU" b="1" u="sng" dirty="0" err="1"/>
              <a:t>Списъци</a:t>
            </a:r>
            <a:r>
              <a:rPr lang="ru-RU" b="1" u="sng" dirty="0"/>
              <a:t> на СИК № ........“ </a:t>
            </a:r>
            <a:r>
              <a:rPr lang="ru-RU" b="1" dirty="0"/>
              <a:t>СИК поставят: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Избирателните</a:t>
            </a:r>
            <a:r>
              <a:rPr lang="ru-RU" b="1" dirty="0" smtClean="0"/>
              <a:t> </a:t>
            </a:r>
            <a:r>
              <a:rPr lang="ru-RU" b="1" dirty="0" err="1"/>
              <a:t>списъци</a:t>
            </a:r>
            <a:r>
              <a:rPr lang="ru-RU" b="1" dirty="0"/>
              <a:t> за </a:t>
            </a:r>
            <a:r>
              <a:rPr lang="ru-RU" b="1" dirty="0" err="1"/>
              <a:t>членове</a:t>
            </a:r>
            <a:r>
              <a:rPr lang="ru-RU" b="1" dirty="0"/>
              <a:t> на </a:t>
            </a:r>
            <a:r>
              <a:rPr lang="ru-RU" b="1" dirty="0" err="1"/>
              <a:t>Европейския</a:t>
            </a:r>
            <a:r>
              <a:rPr lang="ru-RU" b="1" dirty="0"/>
              <a:t> парламент от </a:t>
            </a:r>
            <a:r>
              <a:rPr lang="ru-RU" b="1" dirty="0" err="1"/>
              <a:t>Република</a:t>
            </a:r>
            <a:r>
              <a:rPr lang="ru-RU" b="1" dirty="0"/>
              <a:t> </a:t>
            </a:r>
            <a:r>
              <a:rPr lang="ru-RU" b="1" dirty="0" err="1"/>
              <a:t>България</a:t>
            </a:r>
            <a:r>
              <a:rPr lang="ru-RU" b="1" dirty="0"/>
              <a:t> за </a:t>
            </a:r>
            <a:r>
              <a:rPr lang="ru-RU" b="1" dirty="0" err="1"/>
              <a:t>народни</a:t>
            </a:r>
            <a:r>
              <a:rPr lang="ru-RU" b="1" dirty="0"/>
              <a:t> представители</a:t>
            </a:r>
            <a:r>
              <a:rPr lang="ru-RU" b="1" dirty="0" smtClean="0"/>
              <a:t>;</a:t>
            </a:r>
            <a:endParaRPr lang="en-US" b="1" dirty="0" smtClean="0"/>
          </a:p>
          <a:p>
            <a:pPr marL="0" indent="0">
              <a:buNone/>
            </a:pPr>
            <a:endParaRPr lang="ru-RU" sz="600" b="1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 err="1"/>
              <a:t>Декларациите</a:t>
            </a:r>
            <a:r>
              <a:rPr lang="ru-RU" dirty="0"/>
              <a:t> (приложения № 85-НС и № 87-ЕП</a:t>
            </a:r>
            <a:r>
              <a:rPr lang="ru-RU" dirty="0" smtClean="0"/>
              <a:t>) </a:t>
            </a:r>
            <a:r>
              <a:rPr lang="ru-RU" dirty="0"/>
              <a:t>и </a:t>
            </a:r>
            <a:r>
              <a:rPr lang="ru-RU" b="1" dirty="0" err="1"/>
              <a:t>удостоверенията</a:t>
            </a:r>
            <a:r>
              <a:rPr lang="ru-RU" b="1" dirty="0"/>
              <a:t>, </a:t>
            </a:r>
            <a:r>
              <a:rPr lang="ru-RU" b="1" dirty="0" err="1"/>
              <a:t>приложени</a:t>
            </a:r>
            <a:r>
              <a:rPr lang="ru-RU" b="1" dirty="0"/>
              <a:t> </a:t>
            </a:r>
            <a:r>
              <a:rPr lang="ru-RU" b="1" dirty="0" err="1"/>
              <a:t>към</a:t>
            </a:r>
            <a:r>
              <a:rPr lang="ru-RU" b="1" dirty="0"/>
              <a:t> </a:t>
            </a:r>
            <a:r>
              <a:rPr lang="ru-RU" b="1" dirty="0" err="1"/>
              <a:t>избирателните</a:t>
            </a:r>
            <a:r>
              <a:rPr lang="ru-RU" b="1" dirty="0"/>
              <a:t> </a:t>
            </a:r>
            <a:r>
              <a:rPr lang="ru-RU" b="1" dirty="0" err="1"/>
              <a:t>списъци</a:t>
            </a:r>
            <a:r>
              <a:rPr lang="ru-RU" b="1" dirty="0"/>
              <a:t> </a:t>
            </a:r>
            <a:r>
              <a:rPr lang="ru-RU" dirty="0"/>
              <a:t>(приложения № 18-ЕП/НС, № 32-ЕП, № 33-НС и № 78-ЕП/НС</a:t>
            </a:r>
            <a:r>
              <a:rPr lang="ru-RU" dirty="0" smtClean="0"/>
              <a:t>);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 err="1"/>
              <a:t>Списъците</a:t>
            </a:r>
            <a:r>
              <a:rPr lang="ru-RU" b="1" dirty="0"/>
              <a:t> на </a:t>
            </a:r>
            <a:r>
              <a:rPr lang="ru-RU" b="1" dirty="0" err="1"/>
              <a:t>заличените</a:t>
            </a:r>
            <a:r>
              <a:rPr lang="ru-RU" b="1" dirty="0"/>
              <a:t> лица </a:t>
            </a:r>
            <a:r>
              <a:rPr lang="ru-RU" dirty="0"/>
              <a:t>(приложения № 14-ЕП и № 15-НС</a:t>
            </a:r>
            <a:r>
              <a:rPr lang="ru-RU" dirty="0" smtClean="0"/>
              <a:t>);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 err="1"/>
              <a:t>Списъка</a:t>
            </a:r>
            <a:r>
              <a:rPr lang="ru-RU" b="1" dirty="0"/>
              <a:t> за </a:t>
            </a:r>
            <a:r>
              <a:rPr lang="ru-RU" b="1" dirty="0" err="1"/>
              <a:t>допълнително</a:t>
            </a:r>
            <a:r>
              <a:rPr lang="ru-RU" b="1" dirty="0"/>
              <a:t> </a:t>
            </a:r>
            <a:r>
              <a:rPr lang="ru-RU" b="1" dirty="0" err="1"/>
              <a:t>вписване</a:t>
            </a:r>
            <a:r>
              <a:rPr lang="ru-RU" b="1" dirty="0"/>
              <a:t> на </a:t>
            </a:r>
            <a:r>
              <a:rPr lang="ru-RU" b="1" dirty="0" err="1"/>
              <a:t>придружителите</a:t>
            </a:r>
            <a:r>
              <a:rPr lang="ru-RU" b="1" dirty="0"/>
              <a:t> </a:t>
            </a:r>
            <a:r>
              <a:rPr lang="ru-RU" dirty="0"/>
              <a:t>(Приложение № 25-ЕП/НС).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29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623455"/>
            <a:ext cx="10668000" cy="659245"/>
          </a:xfrm>
        </p:spPr>
        <p:txBody>
          <a:bodyPr>
            <a:noAutofit/>
          </a:bodyPr>
          <a:lstStyle/>
          <a:p>
            <a:r>
              <a:rPr lang="bg-BG" sz="2800" b="1" dirty="0"/>
              <a:t>Б. </a:t>
            </a:r>
            <a:r>
              <a:rPr lang="bg-BG" sz="2800" b="1" u="sng" dirty="0"/>
              <a:t>„</a:t>
            </a:r>
            <a:r>
              <a:rPr lang="bg-BG" sz="2800" b="1" u="sng" dirty="0">
                <a:latin typeface="+mn-lt"/>
                <a:ea typeface="+mn-ea"/>
                <a:cs typeface="+mn-cs"/>
              </a:rPr>
              <a:t>Плик № 2-ЕП/НС – Протоколи на СИК № ……“ </a:t>
            </a:r>
            <a:r>
              <a:rPr lang="bg-BG" sz="2800" b="1" dirty="0"/>
              <a:t>СИК поставят:</a:t>
            </a:r>
            <a:br>
              <a:rPr lang="bg-BG" sz="2800" b="1" dirty="0"/>
            </a:br>
            <a:endParaRPr lang="bg-BG" sz="28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689100"/>
            <a:ext cx="10515600" cy="44878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Попълнения</a:t>
            </a:r>
            <a:r>
              <a:rPr lang="ru-RU" dirty="0"/>
              <a:t> и подписан </a:t>
            </a:r>
            <a:r>
              <a:rPr lang="ru-RU" b="1" dirty="0"/>
              <a:t>протокол на СИК с </a:t>
            </a:r>
            <a:r>
              <a:rPr lang="ru-RU" b="1" dirty="0" err="1"/>
              <a:t>резултатите</a:t>
            </a:r>
            <a:r>
              <a:rPr lang="ru-RU" b="1" dirty="0"/>
              <a:t> </a:t>
            </a:r>
            <a:r>
              <a:rPr lang="ru-RU" dirty="0"/>
              <a:t>от </a:t>
            </a:r>
            <a:r>
              <a:rPr lang="ru-RU" dirty="0" err="1"/>
              <a:t>гласуването</a:t>
            </a:r>
            <a:r>
              <a:rPr lang="ru-RU" dirty="0"/>
              <a:t> за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Европейския</a:t>
            </a:r>
            <a:r>
              <a:rPr lang="ru-RU" dirty="0"/>
              <a:t> парламент от </a:t>
            </a:r>
            <a:r>
              <a:rPr lang="ru-RU" dirty="0" err="1"/>
              <a:t>Република</a:t>
            </a:r>
            <a:r>
              <a:rPr lang="ru-RU" dirty="0"/>
              <a:t> </a:t>
            </a:r>
            <a:r>
              <a:rPr lang="ru-RU" dirty="0" err="1"/>
              <a:t>България</a:t>
            </a:r>
            <a:r>
              <a:rPr lang="ru-RU" dirty="0"/>
              <a:t> (Приложение № 112-ЕП-хм);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Попълнения</a:t>
            </a:r>
            <a:r>
              <a:rPr lang="ru-RU" dirty="0"/>
              <a:t> и подписан </a:t>
            </a:r>
            <a:r>
              <a:rPr lang="ru-RU" b="1" dirty="0"/>
              <a:t>протокол на СИК с </a:t>
            </a:r>
            <a:r>
              <a:rPr lang="ru-RU" b="1" dirty="0" err="1"/>
              <a:t>резултатите</a:t>
            </a:r>
            <a:r>
              <a:rPr lang="ru-RU" b="1" dirty="0"/>
              <a:t> от </a:t>
            </a:r>
            <a:r>
              <a:rPr lang="ru-RU" b="1" dirty="0" err="1"/>
              <a:t>гласуването</a:t>
            </a:r>
            <a:r>
              <a:rPr lang="ru-RU" b="1" dirty="0"/>
              <a:t> за </a:t>
            </a:r>
            <a:r>
              <a:rPr lang="ru-RU" b="1" dirty="0" err="1"/>
              <a:t>народни</a:t>
            </a:r>
            <a:r>
              <a:rPr lang="ru-RU" b="1" dirty="0"/>
              <a:t> представители </a:t>
            </a:r>
            <a:r>
              <a:rPr lang="ru-RU" dirty="0"/>
              <a:t>(Приложение № 113-НС-хм);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Запечатаните</a:t>
            </a:r>
            <a:r>
              <a:rPr lang="ru-RU" dirty="0"/>
              <a:t> </a:t>
            </a:r>
            <a:r>
              <a:rPr lang="ru-RU" dirty="0" err="1"/>
              <a:t>прозрачни</a:t>
            </a:r>
            <a:r>
              <a:rPr lang="ru-RU" dirty="0"/>
              <a:t> </a:t>
            </a:r>
            <a:r>
              <a:rPr lang="ru-RU" dirty="0" err="1"/>
              <a:t>пликове</a:t>
            </a:r>
            <a:r>
              <a:rPr lang="ru-RU" dirty="0"/>
              <a:t> с </a:t>
            </a:r>
            <a:r>
              <a:rPr lang="ru-RU" b="1" dirty="0" err="1"/>
              <a:t>двете</a:t>
            </a:r>
            <a:r>
              <a:rPr lang="ru-RU" b="1" dirty="0"/>
              <a:t> </a:t>
            </a:r>
            <a:r>
              <a:rPr lang="ru-RU" b="1" dirty="0" err="1"/>
              <a:t>флаш</a:t>
            </a:r>
            <a:r>
              <a:rPr lang="ru-RU" b="1" dirty="0"/>
              <a:t> </a:t>
            </a:r>
            <a:r>
              <a:rPr lang="ru-RU" b="1" dirty="0" err="1"/>
              <a:t>памети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Запечатания</a:t>
            </a:r>
            <a:r>
              <a:rPr lang="ru-RU" dirty="0"/>
              <a:t> прозрачен </a:t>
            </a:r>
            <a:r>
              <a:rPr lang="ru-RU" dirty="0" err="1"/>
              <a:t>плик</a:t>
            </a:r>
            <a:r>
              <a:rPr lang="ru-RU" dirty="0"/>
              <a:t> с </a:t>
            </a:r>
            <a:r>
              <a:rPr lang="ru-RU" b="1" dirty="0" err="1"/>
              <a:t>петте</a:t>
            </a:r>
            <a:r>
              <a:rPr lang="ru-RU" b="1" dirty="0"/>
              <a:t> </a:t>
            </a:r>
            <a:r>
              <a:rPr lang="ru-RU" b="1" dirty="0" err="1"/>
              <a:t>смарткарти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 err="1" smtClean="0"/>
              <a:t>Финалният</a:t>
            </a:r>
            <a:r>
              <a:rPr lang="ru-RU" b="1" dirty="0" smtClean="0"/>
              <a:t> </a:t>
            </a:r>
            <a:r>
              <a:rPr lang="ru-RU" b="1" dirty="0"/>
              <a:t>отчет от </a:t>
            </a:r>
            <a:r>
              <a:rPr lang="ru-RU" b="1" dirty="0" err="1"/>
              <a:t>машинното</a:t>
            </a:r>
            <a:r>
              <a:rPr lang="ru-RU" b="1" dirty="0"/>
              <a:t> </a:t>
            </a:r>
            <a:r>
              <a:rPr lang="ru-RU" b="1" dirty="0" err="1"/>
              <a:t>гласуване</a:t>
            </a:r>
            <a:r>
              <a:rPr lang="ru-RU" b="1" dirty="0"/>
              <a:t>;</a:t>
            </a:r>
          </a:p>
          <a:p>
            <a:pPr marL="0" indent="0">
              <a:buNone/>
            </a:pP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4897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6. </a:t>
            </a:r>
            <a:r>
              <a:rPr lang="ru-RU" b="1" dirty="0"/>
              <a:t>Протокола за </a:t>
            </a:r>
            <a:r>
              <a:rPr lang="ru-RU" b="1" dirty="0" err="1"/>
              <a:t>предаване</a:t>
            </a:r>
            <a:r>
              <a:rPr lang="ru-RU" b="1" dirty="0"/>
              <a:t> и </a:t>
            </a:r>
            <a:r>
              <a:rPr lang="ru-RU" b="1" dirty="0" err="1"/>
              <a:t>приемане</a:t>
            </a:r>
            <a:r>
              <a:rPr lang="ru-RU" b="1" dirty="0"/>
              <a:t> на </a:t>
            </a:r>
            <a:r>
              <a:rPr lang="ru-RU" b="1" dirty="0" err="1"/>
              <a:t>изборните</a:t>
            </a:r>
            <a:r>
              <a:rPr lang="ru-RU" b="1" dirty="0"/>
              <a:t> </a:t>
            </a:r>
            <a:r>
              <a:rPr lang="ru-RU" b="1" dirty="0" err="1"/>
              <a:t>книжа</a:t>
            </a:r>
            <a:r>
              <a:rPr lang="ru-RU" b="1" dirty="0"/>
              <a:t> и </a:t>
            </a:r>
            <a:r>
              <a:rPr lang="ru-RU" b="1" dirty="0" err="1"/>
              <a:t>материали</a:t>
            </a:r>
            <a:r>
              <a:rPr lang="ru-RU" b="1" dirty="0"/>
              <a:t> </a:t>
            </a:r>
            <a:r>
              <a:rPr lang="ru-RU" dirty="0"/>
              <a:t>(Приложение № 104-ЕП/НС</a:t>
            </a:r>
            <a:r>
              <a:rPr lang="ru-RU" dirty="0" smtClean="0"/>
              <a:t>);</a:t>
            </a:r>
            <a:endParaRPr lang="en-US" dirty="0" smtClean="0"/>
          </a:p>
          <a:p>
            <a:pPr marL="0" indent="0">
              <a:buNone/>
            </a:pPr>
            <a:endParaRPr lang="ru-RU" sz="600" dirty="0"/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 err="1"/>
              <a:t>Протоколите</a:t>
            </a:r>
            <a:r>
              <a:rPr lang="ru-RU" dirty="0"/>
              <a:t> за </a:t>
            </a:r>
            <a:r>
              <a:rPr lang="ru-RU" dirty="0" err="1"/>
              <a:t>предаване</a:t>
            </a:r>
            <a:r>
              <a:rPr lang="ru-RU" dirty="0"/>
              <a:t> на </a:t>
            </a:r>
            <a:r>
              <a:rPr lang="ru-RU" b="1" dirty="0" err="1"/>
              <a:t>сгрешен</a:t>
            </a:r>
            <a:r>
              <a:rPr lang="ru-RU" b="1" dirty="0"/>
              <a:t> формуляр и </a:t>
            </a:r>
            <a:r>
              <a:rPr lang="ru-RU" b="1" dirty="0" err="1"/>
              <a:t>приемане</a:t>
            </a:r>
            <a:r>
              <a:rPr lang="ru-RU" b="1" dirty="0"/>
              <a:t> на нов формуляр на протокол на СИК, </a:t>
            </a:r>
            <a:r>
              <a:rPr lang="ru-RU" b="1" dirty="0" err="1"/>
              <a:t>ако</a:t>
            </a:r>
            <a:r>
              <a:rPr lang="ru-RU" b="1" dirty="0"/>
              <a:t> </a:t>
            </a:r>
            <a:r>
              <a:rPr lang="ru-RU" b="1" dirty="0" err="1"/>
              <a:t>са</a:t>
            </a:r>
            <a:r>
              <a:rPr lang="ru-RU" b="1" dirty="0"/>
              <a:t> </a:t>
            </a:r>
            <a:r>
              <a:rPr lang="ru-RU" b="1" dirty="0" err="1"/>
              <a:t>съставени</a:t>
            </a:r>
            <a:r>
              <a:rPr lang="ru-RU" b="1" dirty="0"/>
              <a:t> </a:t>
            </a:r>
            <a:r>
              <a:rPr lang="ru-RU" b="1" dirty="0" err="1"/>
              <a:t>такива</a:t>
            </a:r>
            <a:r>
              <a:rPr lang="ru-RU" b="1" dirty="0"/>
              <a:t> </a:t>
            </a:r>
            <a:r>
              <a:rPr lang="ru-RU" dirty="0"/>
              <a:t>при </a:t>
            </a:r>
            <a:r>
              <a:rPr lang="ru-RU" dirty="0" err="1"/>
              <a:t>сгрешен</a:t>
            </a:r>
            <a:r>
              <a:rPr lang="ru-RU" dirty="0"/>
              <a:t> протокол (приложения № 121-НС и № 123-ЕП</a:t>
            </a:r>
            <a:r>
              <a:rPr lang="ru-RU" dirty="0" smtClean="0"/>
              <a:t>);</a:t>
            </a:r>
            <a:endParaRPr lang="en-US" dirty="0" smtClean="0"/>
          </a:p>
          <a:p>
            <a:pPr marL="0" indent="0">
              <a:buNone/>
            </a:pPr>
            <a:endParaRPr lang="ru-RU" sz="600" dirty="0"/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b="1" dirty="0" err="1"/>
              <a:t>Протоколите</a:t>
            </a:r>
            <a:r>
              <a:rPr lang="ru-RU" b="1" dirty="0"/>
              <a:t> за </a:t>
            </a:r>
            <a:r>
              <a:rPr lang="ru-RU" b="1" dirty="0" err="1"/>
              <a:t>предаване</a:t>
            </a:r>
            <a:r>
              <a:rPr lang="ru-RU" b="1" dirty="0"/>
              <a:t> и </a:t>
            </a:r>
            <a:r>
              <a:rPr lang="ru-RU" b="1" dirty="0" err="1"/>
              <a:t>приемане</a:t>
            </a:r>
            <a:r>
              <a:rPr lang="ru-RU" b="1" dirty="0"/>
              <a:t> на </a:t>
            </a:r>
            <a:r>
              <a:rPr lang="ru-RU" b="1" dirty="0" err="1"/>
              <a:t>специализирано</a:t>
            </a:r>
            <a:r>
              <a:rPr lang="ru-RU" b="1" dirty="0"/>
              <a:t> устройство за </a:t>
            </a:r>
            <a:r>
              <a:rPr lang="ru-RU" b="1" dirty="0" err="1"/>
              <a:t>машинно</a:t>
            </a:r>
            <a:r>
              <a:rPr lang="ru-RU" b="1" dirty="0"/>
              <a:t> </a:t>
            </a:r>
            <a:r>
              <a:rPr lang="ru-RU" b="1" dirty="0" err="1"/>
              <a:t>гласуване</a:t>
            </a:r>
            <a:r>
              <a:rPr lang="ru-RU" b="1" dirty="0"/>
              <a:t> </a:t>
            </a:r>
            <a:r>
              <a:rPr lang="ru-RU" dirty="0"/>
              <a:t>(приложения 2 и 3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методическите</a:t>
            </a:r>
            <a:r>
              <a:rPr lang="ru-RU" dirty="0"/>
              <a:t> указания</a:t>
            </a:r>
            <a:r>
              <a:rPr lang="ru-RU" dirty="0" smtClean="0"/>
              <a:t>);</a:t>
            </a:r>
            <a:endParaRPr lang="en-US" dirty="0" smtClean="0"/>
          </a:p>
          <a:p>
            <a:pPr marL="0" indent="0">
              <a:buNone/>
            </a:pPr>
            <a:endParaRPr lang="ru-RU" sz="600" dirty="0"/>
          </a:p>
          <a:p>
            <a:pPr marL="0" indent="0">
              <a:buNone/>
            </a:pPr>
            <a:r>
              <a:rPr lang="ru-RU" dirty="0"/>
              <a:t>9. Протокола с </a:t>
            </a:r>
            <a:r>
              <a:rPr lang="ru-RU" dirty="0" err="1"/>
              <a:t>решението</a:t>
            </a:r>
            <a:r>
              <a:rPr lang="ru-RU" dirty="0"/>
              <a:t> на СИК </a:t>
            </a:r>
            <a:r>
              <a:rPr lang="ru-RU" b="1" dirty="0"/>
              <a:t>при </a:t>
            </a:r>
            <a:r>
              <a:rPr lang="ru-RU" b="1" dirty="0" err="1"/>
              <a:t>оспорване</a:t>
            </a:r>
            <a:r>
              <a:rPr lang="ru-RU" b="1" dirty="0"/>
              <a:t> </a:t>
            </a:r>
            <a:r>
              <a:rPr lang="ru-RU" b="1" dirty="0" err="1"/>
              <a:t>действителността</a:t>
            </a:r>
            <a:r>
              <a:rPr lang="ru-RU" b="1" dirty="0"/>
              <a:t> или </a:t>
            </a:r>
            <a:r>
              <a:rPr lang="ru-RU" b="1" dirty="0" err="1"/>
              <a:t>недействителността</a:t>
            </a:r>
            <a:r>
              <a:rPr lang="ru-RU" b="1" dirty="0"/>
              <a:t> на </a:t>
            </a:r>
            <a:r>
              <a:rPr lang="ru-RU" b="1" dirty="0" err="1"/>
              <a:t>някой</a:t>
            </a:r>
            <a:r>
              <a:rPr lang="ru-RU" b="1" dirty="0"/>
              <a:t> глас</a:t>
            </a:r>
            <a:r>
              <a:rPr lang="ru-RU" b="1" dirty="0" smtClean="0"/>
              <a:t>;</a:t>
            </a:r>
            <a:endParaRPr lang="en-US" b="1" dirty="0" smtClean="0"/>
          </a:p>
          <a:p>
            <a:pPr marL="0" indent="0">
              <a:buNone/>
            </a:pPr>
            <a:endParaRPr lang="ru-RU" sz="600" b="1" dirty="0"/>
          </a:p>
          <a:p>
            <a:pPr marL="0" indent="0">
              <a:buNone/>
            </a:pPr>
            <a:r>
              <a:rPr lang="ru-RU" dirty="0"/>
              <a:t>10. </a:t>
            </a:r>
            <a:r>
              <a:rPr lang="ru-RU" b="1" dirty="0" err="1"/>
              <a:t>Особеното</a:t>
            </a:r>
            <a:r>
              <a:rPr lang="ru-RU" b="1" dirty="0"/>
              <a:t> мнение на член на СИК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b="1" dirty="0"/>
              <a:t>не е </a:t>
            </a:r>
            <a:r>
              <a:rPr lang="ru-RU" b="1" dirty="0" err="1"/>
              <a:t>съгласен</a:t>
            </a:r>
            <a:r>
              <a:rPr lang="ru-RU" b="1" dirty="0"/>
              <a:t> </a:t>
            </a:r>
            <a:r>
              <a:rPr lang="ru-RU" dirty="0"/>
              <a:t>с </a:t>
            </a:r>
            <a:r>
              <a:rPr lang="ru-RU" dirty="0" err="1"/>
              <a:t>отразените</a:t>
            </a:r>
            <a:r>
              <a:rPr lang="ru-RU" dirty="0"/>
              <a:t> в протокола </a:t>
            </a:r>
            <a:r>
              <a:rPr lang="ru-RU" b="1" dirty="0" err="1"/>
              <a:t>резултати</a:t>
            </a:r>
            <a:r>
              <a:rPr lang="ru-RU" b="1" dirty="0"/>
              <a:t> от </a:t>
            </a:r>
            <a:r>
              <a:rPr lang="ru-RU" b="1" dirty="0" err="1"/>
              <a:t>гласуването</a:t>
            </a:r>
            <a:r>
              <a:rPr lang="ru-RU" dirty="0" smtClean="0"/>
              <a:t>;</a:t>
            </a:r>
            <a:endParaRPr lang="en-US" dirty="0" smtClean="0"/>
          </a:p>
          <a:p>
            <a:pPr marL="0" indent="0">
              <a:buNone/>
            </a:pPr>
            <a:endParaRPr lang="ru-RU" sz="600" dirty="0"/>
          </a:p>
          <a:p>
            <a:pPr marL="0" indent="0">
              <a:buNone/>
            </a:pPr>
            <a:r>
              <a:rPr lang="ru-RU" dirty="0"/>
              <a:t>11. </a:t>
            </a:r>
            <a:r>
              <a:rPr lang="ru-RU" b="1" dirty="0"/>
              <a:t>Ксерокопия на </a:t>
            </a:r>
            <a:r>
              <a:rPr lang="ru-RU" b="1" dirty="0" err="1"/>
              <a:t>черновите</a:t>
            </a:r>
            <a:r>
              <a:rPr lang="ru-RU" b="1" dirty="0"/>
              <a:t> </a:t>
            </a:r>
            <a:r>
              <a:rPr lang="ru-RU" dirty="0"/>
              <a:t>на </a:t>
            </a:r>
            <a:r>
              <a:rPr lang="ru-RU" dirty="0" err="1"/>
              <a:t>протоколите</a:t>
            </a:r>
            <a:r>
              <a:rPr lang="ru-RU" dirty="0"/>
              <a:t> на СИК.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252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r>
              <a:rPr lang="ru-RU" dirty="0" err="1"/>
              <a:t>Пликовете</a:t>
            </a:r>
            <a:r>
              <a:rPr lang="ru-RU" dirty="0"/>
              <a:t> № 1 и № 2 се </a:t>
            </a:r>
            <a:r>
              <a:rPr lang="ru-RU" dirty="0" err="1"/>
              <a:t>подписват</a:t>
            </a:r>
            <a:r>
              <a:rPr lang="ru-RU" dirty="0"/>
              <a:t> и </a:t>
            </a:r>
            <a:r>
              <a:rPr lang="ru-RU" dirty="0" err="1"/>
              <a:t>подпечатват</a:t>
            </a:r>
            <a:r>
              <a:rPr lang="ru-RU" dirty="0"/>
              <a:t> с </a:t>
            </a:r>
            <a:r>
              <a:rPr lang="ru-RU" dirty="0" err="1"/>
              <a:t>печата</a:t>
            </a:r>
            <a:r>
              <a:rPr lang="ru-RU" dirty="0"/>
              <a:t> на СИК от </a:t>
            </a:r>
            <a:r>
              <a:rPr lang="ru-RU" dirty="0" err="1"/>
              <a:t>членовете</a:t>
            </a:r>
            <a:r>
              <a:rPr lang="ru-RU" dirty="0"/>
              <a:t> на СИК </a:t>
            </a:r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поставянето</a:t>
            </a:r>
            <a:r>
              <a:rPr lang="ru-RU" dirty="0"/>
              <a:t> в </a:t>
            </a:r>
            <a:r>
              <a:rPr lang="ru-RU" dirty="0" err="1"/>
              <a:t>тях</a:t>
            </a:r>
            <a:r>
              <a:rPr lang="ru-RU" dirty="0"/>
              <a:t> на </a:t>
            </a:r>
            <a:r>
              <a:rPr lang="ru-RU" dirty="0" err="1"/>
              <a:t>книжата</a:t>
            </a:r>
            <a:r>
              <a:rPr lang="ru-RU" dirty="0"/>
              <a:t> и </a:t>
            </a:r>
            <a:r>
              <a:rPr lang="ru-RU" dirty="0" err="1"/>
              <a:t>материалите</a:t>
            </a:r>
            <a:r>
              <a:rPr lang="ru-RU" dirty="0"/>
              <a:t>, след </a:t>
            </a:r>
            <a:r>
              <a:rPr lang="ru-RU" dirty="0" err="1"/>
              <a:t>което</a:t>
            </a:r>
            <a:r>
              <a:rPr lang="ru-RU" dirty="0"/>
              <a:t> се </a:t>
            </a:r>
            <a:r>
              <a:rPr lang="ru-RU" dirty="0" err="1"/>
              <a:t>запечатват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ru-RU" dirty="0"/>
              <a:t>Не се допуска </a:t>
            </a:r>
            <a:r>
              <a:rPr lang="ru-RU" dirty="0" err="1"/>
              <a:t>разпечатване</a:t>
            </a:r>
            <a:r>
              <a:rPr lang="ru-RU" dirty="0"/>
              <a:t> на </a:t>
            </a:r>
            <a:r>
              <a:rPr lang="ru-RU" dirty="0" err="1"/>
              <a:t>пликовете</a:t>
            </a:r>
            <a:r>
              <a:rPr lang="ru-RU" dirty="0"/>
              <a:t> до </a:t>
            </a:r>
            <a:r>
              <a:rPr lang="ru-RU" dirty="0" err="1"/>
              <a:t>предаването</a:t>
            </a:r>
            <a:r>
              <a:rPr lang="ru-RU" dirty="0"/>
              <a:t> им на РИК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ru-RU" dirty="0" err="1"/>
              <a:t>Пакетът</a:t>
            </a:r>
            <a:r>
              <a:rPr lang="ru-RU" dirty="0"/>
              <a:t> с </a:t>
            </a:r>
            <a:r>
              <a:rPr lang="ru-RU" dirty="0" err="1"/>
              <a:t>надпис</a:t>
            </a:r>
            <a:r>
              <a:rPr lang="ru-RU" dirty="0"/>
              <a:t> „Устройство за видеонаблюдение на СИК № ……“ не се </a:t>
            </a:r>
            <a:r>
              <a:rPr lang="ru-RU" dirty="0" err="1"/>
              <a:t>поставя</a:t>
            </a:r>
            <a:r>
              <a:rPr lang="ru-RU" dirty="0"/>
              <a:t> в чувала (</a:t>
            </a:r>
            <a:r>
              <a:rPr lang="ru-RU" dirty="0" err="1"/>
              <a:t>торбата</a:t>
            </a:r>
            <a:r>
              <a:rPr lang="ru-RU" dirty="0"/>
              <a:t>), а се </a:t>
            </a:r>
            <a:r>
              <a:rPr lang="ru-RU" dirty="0" err="1"/>
              <a:t>предава</a:t>
            </a:r>
            <a:r>
              <a:rPr lang="ru-RU" dirty="0"/>
              <a:t> на РИК.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12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7164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В. </a:t>
            </a:r>
            <a:r>
              <a:rPr lang="ru-RU" b="1" dirty="0" err="1"/>
              <a:t>Изборни</a:t>
            </a:r>
            <a:r>
              <a:rPr lang="ru-RU" b="1" dirty="0"/>
              <a:t> </a:t>
            </a:r>
            <a:r>
              <a:rPr lang="ru-RU" b="1" dirty="0" err="1"/>
              <a:t>книжа</a:t>
            </a:r>
            <a:r>
              <a:rPr lang="ru-RU" b="1" dirty="0"/>
              <a:t> и </a:t>
            </a:r>
            <a:r>
              <a:rPr lang="ru-RU" b="1" dirty="0" err="1"/>
              <a:t>материали</a:t>
            </a:r>
            <a:r>
              <a:rPr lang="ru-RU" b="1" dirty="0"/>
              <a:t>, </a:t>
            </a:r>
            <a:r>
              <a:rPr lang="ru-RU" b="1" dirty="0" err="1"/>
              <a:t>които</a:t>
            </a:r>
            <a:r>
              <a:rPr lang="ru-RU" b="1" dirty="0"/>
              <a:t> се поставят в </a:t>
            </a:r>
            <a:r>
              <a:rPr lang="ru-RU" b="1" dirty="0" err="1"/>
              <a:t>белия</a:t>
            </a:r>
            <a:r>
              <a:rPr lang="ru-RU" b="1" dirty="0"/>
              <a:t> чувал (торба) за ЕП </a:t>
            </a:r>
            <a:r>
              <a:rPr lang="ru-RU" dirty="0"/>
              <a:t>– Изберете </a:t>
            </a:r>
            <a:r>
              <a:rPr lang="ru-RU" dirty="0" err="1"/>
              <a:t>членове</a:t>
            </a:r>
            <a:r>
              <a:rPr lang="ru-RU" dirty="0"/>
              <a:t> на СИК,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единият</a:t>
            </a:r>
            <a:r>
              <a:rPr lang="ru-RU" dirty="0"/>
              <a:t> от </a:t>
            </a:r>
            <a:r>
              <a:rPr lang="ru-RU" dirty="0" err="1"/>
              <a:t>тях</a:t>
            </a:r>
            <a:r>
              <a:rPr lang="ru-RU" dirty="0"/>
              <a:t> чете от </a:t>
            </a:r>
            <a:r>
              <a:rPr lang="ru-RU" dirty="0" err="1"/>
              <a:t>методическите</a:t>
            </a:r>
            <a:r>
              <a:rPr lang="ru-RU" dirty="0"/>
              <a:t> указания </a:t>
            </a:r>
            <a:r>
              <a:rPr lang="ru-RU" dirty="0" err="1"/>
              <a:t>какво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се </a:t>
            </a:r>
            <a:r>
              <a:rPr lang="ru-RU" dirty="0" err="1"/>
              <a:t>постави</a:t>
            </a:r>
            <a:r>
              <a:rPr lang="ru-RU" dirty="0"/>
              <a:t> в </a:t>
            </a:r>
            <a:r>
              <a:rPr lang="ru-RU" dirty="0" err="1"/>
              <a:t>този</a:t>
            </a:r>
            <a:r>
              <a:rPr lang="ru-RU" dirty="0"/>
              <a:t> чувал, а </a:t>
            </a:r>
            <a:r>
              <a:rPr lang="ru-RU" dirty="0" err="1"/>
              <a:t>другите</a:t>
            </a:r>
            <a:r>
              <a:rPr lang="ru-RU" dirty="0"/>
              <a:t> </a:t>
            </a:r>
            <a:r>
              <a:rPr lang="ru-RU" dirty="0" err="1"/>
              <a:t>приготвят</a:t>
            </a:r>
            <a:r>
              <a:rPr lang="ru-RU" dirty="0"/>
              <a:t> и поставят </a:t>
            </a:r>
            <a:r>
              <a:rPr lang="ru-RU" dirty="0" err="1"/>
              <a:t>материалите</a:t>
            </a:r>
            <a:r>
              <a:rPr lang="ru-RU" dirty="0"/>
              <a:t> в него. </a:t>
            </a:r>
            <a:endParaRPr lang="ru-RU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ru-RU" b="1" dirty="0"/>
              <a:t>Не допустимо е при подробно </a:t>
            </a:r>
            <a:r>
              <a:rPr lang="ru-RU" b="1" dirty="0" err="1"/>
              <a:t>описани</a:t>
            </a:r>
            <a:r>
              <a:rPr lang="ru-RU" b="1" dirty="0"/>
              <a:t> инструкции СИК да носят </a:t>
            </a:r>
            <a:r>
              <a:rPr lang="ru-RU" b="1" dirty="0" err="1"/>
              <a:t>материали</a:t>
            </a:r>
            <a:r>
              <a:rPr lang="ru-RU" b="1" dirty="0"/>
              <a:t> </a:t>
            </a:r>
            <a:r>
              <a:rPr lang="ru-RU" b="1" u="sng" dirty="0"/>
              <a:t>не </a:t>
            </a:r>
            <a:r>
              <a:rPr lang="ru-RU" b="1" u="sng" dirty="0" err="1"/>
              <a:t>опаковани</a:t>
            </a:r>
            <a:r>
              <a:rPr lang="ru-RU" b="1" u="sng" dirty="0"/>
              <a:t> </a:t>
            </a:r>
            <a:r>
              <a:rPr lang="ru-RU" b="1" dirty="0"/>
              <a:t>по указания </a:t>
            </a:r>
            <a:r>
              <a:rPr lang="ru-RU" b="1" dirty="0" err="1" smtClean="0"/>
              <a:t>ред</a:t>
            </a:r>
            <a:r>
              <a:rPr lang="ru-RU" b="1" dirty="0" smtClean="0"/>
              <a:t> ИЗВЪН ЧУВАЛА!!!!</a:t>
            </a:r>
            <a:endParaRPr lang="ru-RU" b="1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27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590203"/>
            <a:ext cx="10515600" cy="590897"/>
          </a:xfrm>
        </p:spPr>
        <p:txBody>
          <a:bodyPr>
            <a:normAutofit fontScale="90000"/>
          </a:bodyPr>
          <a:lstStyle/>
          <a:p>
            <a:r>
              <a:rPr lang="bg-BG" sz="4000" b="1" i="1" dirty="0"/>
              <a:t>ІІІ. ИЗБОРЕН ДЕН – 9 юни 2024 г.</a:t>
            </a:r>
            <a:r>
              <a:rPr lang="bg-BG" sz="4000" i="1" dirty="0"/>
              <a:t/>
            </a:r>
            <a:br>
              <a:rPr lang="bg-BG" sz="4000" i="1" dirty="0"/>
            </a:br>
            <a:endParaRPr lang="bg-BG" sz="4000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62051"/>
            <a:ext cx="10515600" cy="4156364"/>
          </a:xfrm>
        </p:spPr>
        <p:txBody>
          <a:bodyPr/>
          <a:lstStyle/>
          <a:p>
            <a:pPr marL="0" indent="0">
              <a:buNone/>
            </a:pPr>
            <a:r>
              <a:rPr lang="bg-BG" b="1" dirty="0"/>
              <a:t>1. Откриване на изборния ден</a:t>
            </a:r>
            <a:endParaRPr lang="bg-BG" dirty="0"/>
          </a:p>
          <a:p>
            <a:r>
              <a:rPr lang="bg-BG" dirty="0"/>
              <a:t>Изборният ден се открива в 7,00 часа на 9 юни 2024 г., но не по-късно от 8,00 часа (ако в 7,00 часа не са се явили повече от половината членове на СИК).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b="1" dirty="0"/>
              <a:t>2. Отваряне на изборното помещение </a:t>
            </a:r>
            <a:endParaRPr lang="bg-BG" dirty="0"/>
          </a:p>
          <a:p>
            <a:r>
              <a:rPr lang="bg-BG" dirty="0"/>
              <a:t>Членовете на СИК следва да се съберат пред секцията поне 10 минути преди 7,00 часа. При липса на член на комисията – по телефона се установява дали ще се яви или не.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816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Г. </a:t>
            </a:r>
            <a:r>
              <a:rPr lang="ru-RU" dirty="0" err="1"/>
              <a:t>Изборни</a:t>
            </a:r>
            <a:r>
              <a:rPr lang="ru-RU" dirty="0"/>
              <a:t> </a:t>
            </a:r>
            <a:r>
              <a:rPr lang="ru-RU" dirty="0" err="1"/>
              <a:t>книжа</a:t>
            </a:r>
            <a:r>
              <a:rPr lang="ru-RU" dirty="0"/>
              <a:t> и </a:t>
            </a:r>
            <a:r>
              <a:rPr lang="ru-RU" dirty="0" err="1"/>
              <a:t>материали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се поставят </a:t>
            </a:r>
            <a:r>
              <a:rPr lang="ru-RU" b="1" dirty="0"/>
              <a:t>в </a:t>
            </a:r>
            <a:r>
              <a:rPr lang="ru-RU" b="1" dirty="0" err="1"/>
              <a:t>черния</a:t>
            </a:r>
            <a:r>
              <a:rPr lang="ru-RU" b="1" dirty="0"/>
              <a:t> чувал (торба) за НС.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Изборните</a:t>
            </a:r>
            <a:r>
              <a:rPr lang="ru-RU" dirty="0"/>
              <a:t> </a:t>
            </a:r>
            <a:r>
              <a:rPr lang="ru-RU" dirty="0" err="1"/>
              <a:t>книжа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се поставят в </a:t>
            </a:r>
            <a:r>
              <a:rPr lang="ru-RU" dirty="0" err="1"/>
              <a:t>чувалите</a:t>
            </a:r>
            <a:r>
              <a:rPr lang="ru-RU" dirty="0"/>
              <a:t> (</a:t>
            </a:r>
            <a:r>
              <a:rPr lang="ru-RU" dirty="0" err="1"/>
              <a:t>торбите</a:t>
            </a:r>
            <a:r>
              <a:rPr lang="ru-RU" dirty="0"/>
              <a:t>), се </a:t>
            </a:r>
            <a:r>
              <a:rPr lang="ru-RU" dirty="0" err="1"/>
              <a:t>опаковат</a:t>
            </a:r>
            <a:r>
              <a:rPr lang="ru-RU" dirty="0"/>
              <a:t> </a:t>
            </a:r>
            <a:r>
              <a:rPr lang="ru-RU" dirty="0" err="1"/>
              <a:t>поотделно</a:t>
            </a:r>
            <a:r>
              <a:rPr lang="ru-RU" dirty="0"/>
              <a:t> и се </a:t>
            </a:r>
            <a:r>
              <a:rPr lang="ru-RU" dirty="0" err="1"/>
              <a:t>запечатват</a:t>
            </a:r>
            <a:r>
              <a:rPr lang="ru-RU" dirty="0"/>
              <a:t> с </a:t>
            </a:r>
            <a:r>
              <a:rPr lang="ru-RU" dirty="0" err="1"/>
              <a:t>хартиена</a:t>
            </a:r>
            <a:r>
              <a:rPr lang="ru-RU" dirty="0"/>
              <a:t> лента,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подпечатва</a:t>
            </a:r>
            <a:r>
              <a:rPr lang="ru-RU" dirty="0"/>
              <a:t> с </a:t>
            </a:r>
            <a:r>
              <a:rPr lang="ru-RU" dirty="0" err="1"/>
              <a:t>печата</a:t>
            </a:r>
            <a:r>
              <a:rPr lang="ru-RU" dirty="0"/>
              <a:t> на СИК и се </a:t>
            </a:r>
            <a:r>
              <a:rPr lang="ru-RU" dirty="0" err="1"/>
              <a:t>подписва</a:t>
            </a:r>
            <a:r>
              <a:rPr lang="ru-RU" dirty="0"/>
              <a:t> от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комисията</a:t>
            </a:r>
            <a:r>
              <a:rPr lang="ru-RU" dirty="0"/>
              <a:t>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375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092200"/>
            <a:ext cx="105156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u="sng" dirty="0" err="1" smtClean="0"/>
              <a:t>Пакетите</a:t>
            </a:r>
            <a:r>
              <a:rPr lang="ru-RU" b="1" i="1" u="sng" dirty="0" smtClean="0"/>
              <a:t> </a:t>
            </a:r>
            <a:r>
              <a:rPr lang="ru-RU" b="1" i="1" u="sng" dirty="0"/>
              <a:t>с </a:t>
            </a:r>
            <a:r>
              <a:rPr lang="ru-RU" b="1" i="1" u="sng" dirty="0" err="1" smtClean="0"/>
              <a:t>надпис</a:t>
            </a:r>
            <a:r>
              <a:rPr lang="ru-RU" b="1" i="1" u="sng" dirty="0" smtClean="0"/>
              <a:t>:</a:t>
            </a:r>
          </a:p>
          <a:p>
            <a:pPr marL="0" indent="0">
              <a:buNone/>
            </a:pPr>
            <a:endParaRPr lang="ru-RU" sz="1000" b="1" u="sng" dirty="0" smtClean="0"/>
          </a:p>
          <a:p>
            <a:r>
              <a:rPr lang="ru-RU" dirty="0" smtClean="0"/>
              <a:t> </a:t>
            </a:r>
            <a:r>
              <a:rPr lang="ru-RU" dirty="0"/>
              <a:t>„</a:t>
            </a:r>
            <a:r>
              <a:rPr lang="ru-RU" dirty="0" err="1"/>
              <a:t>Неизползвани</a:t>
            </a:r>
            <a:r>
              <a:rPr lang="ru-RU" dirty="0"/>
              <a:t> </a:t>
            </a:r>
            <a:r>
              <a:rPr lang="ru-RU" dirty="0" err="1"/>
              <a:t>бюлетини</a:t>
            </a:r>
            <a:r>
              <a:rPr lang="ru-RU" dirty="0"/>
              <a:t> ЕП на СИК № …….“ </a:t>
            </a:r>
          </a:p>
          <a:p>
            <a:r>
              <a:rPr lang="ru-RU" dirty="0" smtClean="0"/>
              <a:t>„</a:t>
            </a:r>
            <a:r>
              <a:rPr lang="ru-RU" dirty="0" err="1"/>
              <a:t>Неизползвани</a:t>
            </a:r>
            <a:r>
              <a:rPr lang="ru-RU" dirty="0"/>
              <a:t> </a:t>
            </a:r>
            <a:r>
              <a:rPr lang="ru-RU" dirty="0" err="1"/>
              <a:t>бюлетини</a:t>
            </a:r>
            <a:r>
              <a:rPr lang="ru-RU" dirty="0"/>
              <a:t> НС на СИК № </a:t>
            </a:r>
            <a:r>
              <a:rPr lang="ru-RU" dirty="0" smtClean="0"/>
              <a:t>…….“</a:t>
            </a:r>
          </a:p>
          <a:p>
            <a:r>
              <a:rPr lang="ru-RU" dirty="0" err="1" smtClean="0"/>
              <a:t>Пликът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err="1"/>
              <a:t>неизползваната</a:t>
            </a:r>
            <a:r>
              <a:rPr lang="ru-RU" dirty="0"/>
              <a:t> хартия за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 smtClean="0"/>
              <a:t>гласуване</a:t>
            </a:r>
            <a:endParaRPr lang="ru-RU" dirty="0" smtClean="0"/>
          </a:p>
          <a:p>
            <a:r>
              <a:rPr lang="ru-RU" dirty="0" err="1" smtClean="0"/>
              <a:t>Другите</a:t>
            </a:r>
            <a:r>
              <a:rPr lang="ru-RU" dirty="0" smtClean="0"/>
              <a:t> </a:t>
            </a:r>
            <a:r>
              <a:rPr lang="ru-RU" dirty="0" err="1"/>
              <a:t>помощни</a:t>
            </a:r>
            <a:r>
              <a:rPr lang="ru-RU" dirty="0"/>
              <a:t> и технически </a:t>
            </a:r>
            <a:r>
              <a:rPr lang="ru-RU" dirty="0" err="1"/>
              <a:t>материали</a:t>
            </a:r>
            <a:r>
              <a:rPr lang="ru-RU" dirty="0"/>
              <a:t>, </a:t>
            </a:r>
            <a:r>
              <a:rPr lang="ru-RU" dirty="0" err="1"/>
              <a:t>получени</a:t>
            </a:r>
            <a:r>
              <a:rPr lang="ru-RU" dirty="0"/>
              <a:t> от </a:t>
            </a:r>
            <a:r>
              <a:rPr lang="ru-RU" dirty="0" err="1"/>
              <a:t>общинската</a:t>
            </a:r>
            <a:r>
              <a:rPr lang="ru-RU" dirty="0"/>
              <a:t> администрация, </a:t>
            </a:r>
            <a:r>
              <a:rPr lang="ru-RU" dirty="0" err="1" smtClean="0"/>
              <a:t>като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err="1" smtClean="0"/>
              <a:t>кутия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отрязъците</a:t>
            </a:r>
            <a:r>
              <a:rPr lang="ru-RU" dirty="0"/>
              <a:t> с </a:t>
            </a:r>
            <a:r>
              <a:rPr lang="ru-RU" dirty="0" err="1"/>
              <a:t>номерата</a:t>
            </a:r>
            <a:r>
              <a:rPr lang="ru-RU" dirty="0"/>
              <a:t> на </a:t>
            </a:r>
            <a:r>
              <a:rPr lang="ru-RU" dirty="0" err="1" smtClean="0"/>
              <a:t>бюлетините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неизползвани</a:t>
            </a:r>
            <a:r>
              <a:rPr lang="ru-RU" dirty="0" smtClean="0"/>
              <a:t> </a:t>
            </a:r>
            <a:r>
              <a:rPr lang="ru-RU" dirty="0" err="1"/>
              <a:t>хартиени</a:t>
            </a:r>
            <a:r>
              <a:rPr lang="ru-RU" dirty="0"/>
              <a:t> </a:t>
            </a:r>
            <a:r>
              <a:rPr lang="ru-RU" dirty="0" err="1" smtClean="0"/>
              <a:t>ленти</a:t>
            </a:r>
            <a:r>
              <a:rPr lang="ru-RU" dirty="0" smtClean="0"/>
              <a:t> –</a:t>
            </a:r>
          </a:p>
          <a:p>
            <a:pPr>
              <a:buFontTx/>
              <a:buChar char="-"/>
            </a:pPr>
            <a:r>
              <a:rPr lang="ru-RU" dirty="0" err="1" smtClean="0"/>
              <a:t>маркери</a:t>
            </a:r>
            <a:r>
              <a:rPr lang="ru-RU" dirty="0"/>
              <a:t>, </a:t>
            </a:r>
            <a:r>
              <a:rPr lang="ru-RU" dirty="0" smtClean="0"/>
              <a:t>лепило</a:t>
            </a:r>
          </a:p>
          <a:p>
            <a:pPr>
              <a:buFontTx/>
              <a:buChar char="-"/>
            </a:pPr>
            <a:r>
              <a:rPr lang="ru-RU" dirty="0" smtClean="0"/>
              <a:t>Линийки</a:t>
            </a:r>
          </a:p>
          <a:p>
            <a:pPr>
              <a:buFontTx/>
              <a:buChar char="-"/>
            </a:pPr>
            <a:r>
              <a:rPr lang="ru-RU" dirty="0" err="1" smtClean="0"/>
              <a:t>Химикалки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се поставят в </a:t>
            </a:r>
            <a:r>
              <a:rPr lang="ru-RU" dirty="0" err="1"/>
              <a:t>чувалите</a:t>
            </a:r>
            <a:r>
              <a:rPr lang="ru-RU" dirty="0"/>
              <a:t> (</a:t>
            </a:r>
            <a:r>
              <a:rPr lang="ru-RU" dirty="0" err="1"/>
              <a:t>торбите</a:t>
            </a:r>
            <a:r>
              <a:rPr lang="ru-RU" dirty="0"/>
              <a:t>), а </a:t>
            </a:r>
            <a:r>
              <a:rPr lang="ru-RU" b="1" dirty="0"/>
              <a:t>се </a:t>
            </a:r>
            <a:r>
              <a:rPr lang="ru-RU" b="1" dirty="0" err="1"/>
              <a:t>опаковат</a:t>
            </a:r>
            <a:r>
              <a:rPr lang="ru-RU" b="1" dirty="0"/>
              <a:t> </a:t>
            </a:r>
            <a:r>
              <a:rPr lang="ru-RU" b="1" dirty="0" err="1"/>
              <a:t>отделно</a:t>
            </a:r>
            <a:r>
              <a:rPr lang="ru-RU" b="1" dirty="0"/>
              <a:t> и се </a:t>
            </a:r>
            <a:r>
              <a:rPr lang="ru-RU" b="1" dirty="0" err="1"/>
              <a:t>предават</a:t>
            </a:r>
            <a:r>
              <a:rPr lang="ru-RU" b="1" dirty="0"/>
              <a:t> на </a:t>
            </a:r>
            <a:r>
              <a:rPr lang="ru-RU" b="1" dirty="0" err="1"/>
              <a:t>общинската</a:t>
            </a:r>
            <a:r>
              <a:rPr lang="ru-RU" b="1" dirty="0"/>
              <a:t> администрация.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7735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612669"/>
            <a:ext cx="10515600" cy="4564294"/>
          </a:xfrm>
        </p:spPr>
        <p:txBody>
          <a:bodyPr/>
          <a:lstStyle/>
          <a:p>
            <a:r>
              <a:rPr lang="ru-RU" dirty="0" err="1"/>
              <a:t>Чувалите</a:t>
            </a:r>
            <a:r>
              <a:rPr lang="ru-RU" dirty="0"/>
              <a:t> (</a:t>
            </a:r>
            <a:r>
              <a:rPr lang="ru-RU" dirty="0" err="1"/>
              <a:t>торбите</a:t>
            </a:r>
            <a:r>
              <a:rPr lang="ru-RU" dirty="0"/>
              <a:t>) с </a:t>
            </a:r>
            <a:r>
              <a:rPr lang="ru-RU" dirty="0" err="1"/>
              <a:t>книжата</a:t>
            </a:r>
            <a:r>
              <a:rPr lang="ru-RU" dirty="0"/>
              <a:t> се </a:t>
            </a:r>
            <a:r>
              <a:rPr lang="ru-RU" dirty="0" err="1"/>
              <a:t>завързват</a:t>
            </a:r>
            <a:r>
              <a:rPr lang="ru-RU" dirty="0"/>
              <a:t>. Около </a:t>
            </a:r>
            <a:r>
              <a:rPr lang="ru-RU" dirty="0" err="1"/>
              <a:t>възела</a:t>
            </a:r>
            <a:r>
              <a:rPr lang="ru-RU" dirty="0"/>
              <a:t> на </a:t>
            </a:r>
            <a:r>
              <a:rPr lang="ru-RU" dirty="0" err="1"/>
              <a:t>всеки</a:t>
            </a:r>
            <a:r>
              <a:rPr lang="ru-RU" dirty="0"/>
              <a:t> чувал (торба) се </a:t>
            </a:r>
            <a:r>
              <a:rPr lang="ru-RU" dirty="0" err="1"/>
              <a:t>залепва</a:t>
            </a:r>
            <a:r>
              <a:rPr lang="ru-RU" dirty="0"/>
              <a:t> </a:t>
            </a:r>
            <a:r>
              <a:rPr lang="ru-RU" dirty="0" err="1"/>
              <a:t>хартиена</a:t>
            </a:r>
            <a:r>
              <a:rPr lang="ru-RU" dirty="0"/>
              <a:t> лента с </a:t>
            </a:r>
            <a:r>
              <a:rPr lang="ru-RU" dirty="0" err="1"/>
              <a:t>изписани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нея</a:t>
            </a:r>
            <a:r>
              <a:rPr lang="ru-RU" dirty="0"/>
              <a:t> </a:t>
            </a:r>
            <a:r>
              <a:rPr lang="ru-RU" dirty="0" err="1"/>
              <a:t>пълният</a:t>
            </a:r>
            <a:r>
              <a:rPr lang="ru-RU" dirty="0"/>
              <a:t> 9-цифрен номер на </a:t>
            </a:r>
            <a:r>
              <a:rPr lang="ru-RU" dirty="0" err="1"/>
              <a:t>секцията</a:t>
            </a:r>
            <a:r>
              <a:rPr lang="ru-RU" dirty="0"/>
              <a:t> и </a:t>
            </a:r>
            <a:r>
              <a:rPr lang="ru-RU" dirty="0" err="1"/>
              <a:t>собствено</a:t>
            </a:r>
            <a:r>
              <a:rPr lang="ru-RU" dirty="0"/>
              <a:t> и </a:t>
            </a:r>
            <a:r>
              <a:rPr lang="ru-RU" dirty="0" err="1"/>
              <a:t>фамилно</a:t>
            </a:r>
            <a:r>
              <a:rPr lang="ru-RU" dirty="0"/>
              <a:t> </a:t>
            </a:r>
            <a:r>
              <a:rPr lang="ru-RU" dirty="0" err="1"/>
              <a:t>име</a:t>
            </a:r>
            <a:r>
              <a:rPr lang="ru-RU" dirty="0"/>
              <a:t> на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СИК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Хартиената</a:t>
            </a:r>
            <a:r>
              <a:rPr lang="ru-RU" dirty="0"/>
              <a:t> лента се </a:t>
            </a:r>
            <a:r>
              <a:rPr lang="ru-RU" dirty="0" err="1"/>
              <a:t>подпечатва</a:t>
            </a:r>
            <a:r>
              <a:rPr lang="ru-RU" dirty="0"/>
              <a:t> и </a:t>
            </a:r>
            <a:r>
              <a:rPr lang="ru-RU" dirty="0" err="1"/>
              <a:t>подписва</a:t>
            </a:r>
            <a:r>
              <a:rPr lang="ru-RU" dirty="0"/>
              <a:t> от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СИК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253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2069" y="30373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i="1" dirty="0" err="1"/>
              <a:t>Предаване</a:t>
            </a:r>
            <a:r>
              <a:rPr lang="ru-RU" sz="3600" b="1" i="1" dirty="0"/>
              <a:t> на </a:t>
            </a:r>
            <a:r>
              <a:rPr lang="ru-RU" sz="3600" b="1" i="1" dirty="0" err="1"/>
              <a:t>специализираното</a:t>
            </a:r>
            <a:r>
              <a:rPr lang="ru-RU" sz="3600" b="1" i="1" dirty="0"/>
              <a:t> устройство за </a:t>
            </a:r>
            <a:r>
              <a:rPr lang="ru-RU" sz="3600" b="1" i="1" dirty="0" err="1"/>
              <a:t>машинно</a:t>
            </a:r>
            <a:r>
              <a:rPr lang="ru-RU" sz="3600" b="1" i="1" dirty="0"/>
              <a:t> </a:t>
            </a:r>
            <a:r>
              <a:rPr lang="ru-RU" sz="3600" b="1" i="1" dirty="0" err="1"/>
              <a:t>гласуване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629295"/>
            <a:ext cx="10515600" cy="45476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bg-BG" sz="1300" dirty="0"/>
          </a:p>
          <a:p>
            <a:r>
              <a:rPr lang="bg-BG" dirty="0"/>
              <a:t>Преди предаване на машината, СИК проверява дали са </a:t>
            </a:r>
            <a:r>
              <a:rPr lang="bg-BG" b="1" dirty="0"/>
              <a:t>извадени</a:t>
            </a:r>
            <a:r>
              <a:rPr lang="bg-BG" dirty="0"/>
              <a:t> от нея и поставени в пликове по установения ред </a:t>
            </a:r>
            <a:r>
              <a:rPr lang="bg-BG" b="1" dirty="0"/>
              <a:t>двете флаш памети</a:t>
            </a:r>
            <a:r>
              <a:rPr lang="bg-BG" dirty="0"/>
              <a:t>. Председателят и секретарят на СИК (зам.-председателят на СИК или членове на СИК, но не по-малко от двама) и представителят на „</a:t>
            </a:r>
            <a:r>
              <a:rPr lang="bg-BG" dirty="0" err="1"/>
              <a:t>Сиела</a:t>
            </a:r>
            <a:r>
              <a:rPr lang="bg-BG" dirty="0"/>
              <a:t> Норма“ АД подписват протокол за предаване и приемане на специализирано устройство за машинно гласуване (</a:t>
            </a:r>
            <a:r>
              <a:rPr lang="bg-BG" b="1" dirty="0"/>
              <a:t>Приложение 3 от методическите указания).</a:t>
            </a:r>
            <a:r>
              <a:rPr lang="bg-BG" dirty="0"/>
              <a:t> Протоколът се съставя и подписва в три еднообразни екземпляра – един за СИК и два за „</a:t>
            </a:r>
            <a:r>
              <a:rPr lang="bg-BG" dirty="0" err="1"/>
              <a:t>Сиела</a:t>
            </a:r>
            <a:r>
              <a:rPr lang="bg-BG" dirty="0"/>
              <a:t> Норма“ АД.</a:t>
            </a:r>
          </a:p>
          <a:p>
            <a:pPr marL="0" indent="0">
              <a:buNone/>
            </a:pPr>
            <a:endParaRPr lang="bg-BG" b="1" dirty="0" smtClean="0"/>
          </a:p>
          <a:p>
            <a:r>
              <a:rPr lang="bg-BG" b="1" dirty="0" smtClean="0"/>
              <a:t>Батерията </a:t>
            </a:r>
            <a:r>
              <a:rPr lang="bg-BG" b="1" dirty="0"/>
              <a:t>за резервно захранване на машината не се поставя в куфара, а се предава отделно на представителя на „</a:t>
            </a:r>
            <a:r>
              <a:rPr lang="bg-BG" b="1" dirty="0" err="1"/>
              <a:t>Сиела</a:t>
            </a:r>
            <a:r>
              <a:rPr lang="bg-BG" b="1" dirty="0"/>
              <a:t> Норма“ АД, който следва да я опакова по начин, който гарантира нейното надеждно съхранение и транспортиране</a:t>
            </a:r>
            <a:r>
              <a:rPr lang="bg-BG" b="1" dirty="0" smtClean="0"/>
              <a:t>.</a:t>
            </a:r>
          </a:p>
          <a:p>
            <a:pPr marL="0" indent="0">
              <a:buNone/>
            </a:pPr>
            <a:endParaRPr lang="bg-BG" sz="13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370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931025"/>
            <a:ext cx="10515600" cy="7596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b="1" dirty="0"/>
              <a:t>Транспортиране на изборните книжа и материали след обявяване на резултатите от гласуването в секцията</a:t>
            </a:r>
            <a:br>
              <a:rPr lang="bg-BG" sz="3200" b="1" dirty="0"/>
            </a:br>
            <a:endParaRPr lang="bg-BG" sz="32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/>
          <a:lstStyle/>
          <a:p>
            <a:r>
              <a:rPr lang="bg-BG" dirty="0"/>
              <a:t>Книжата и материалите се транспортират от секцията (изборното помещение) до РИК и общината със специално организиран транспорт. </a:t>
            </a:r>
          </a:p>
          <a:p>
            <a:r>
              <a:rPr lang="bg-BG" b="1" dirty="0"/>
              <a:t>Забранява се на членовете на СИК да пренасят протоколите, бюлетините, изборните книжа и други материали на други места освен в РИК и в общината.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984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err="1"/>
              <a:t>Приемане</a:t>
            </a:r>
            <a:r>
              <a:rPr lang="ru-RU" sz="2800" b="1" i="1" dirty="0"/>
              <a:t> и обработка на </a:t>
            </a:r>
            <a:r>
              <a:rPr lang="ru-RU" sz="2800" b="1" i="1" dirty="0" err="1"/>
              <a:t>секционните</a:t>
            </a:r>
            <a:r>
              <a:rPr lang="ru-RU" sz="2800" b="1" i="1" dirty="0"/>
              <a:t> </a:t>
            </a:r>
            <a:r>
              <a:rPr lang="ru-RU" sz="2800" b="1" i="1" dirty="0" err="1"/>
              <a:t>протоколи</a:t>
            </a:r>
            <a:r>
              <a:rPr lang="ru-RU" sz="2800" b="1" i="1" dirty="0"/>
              <a:t> от </a:t>
            </a:r>
            <a:r>
              <a:rPr lang="ru-RU" sz="2800" b="1" i="1" dirty="0" err="1"/>
              <a:t>РИК</a:t>
            </a:r>
            <a:endParaRPr lang="bg-BG" sz="28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Председателят, зам.-председателят и секретарят, а при отсъствие на някой от тях член на СИК, предложени от различни партии и коалиции, предават на РИК „Плик № 1-ЕП/НС – Списъци на СИК № …” и „Плик № 2-ЕП/НС – Протоколи на СИК № …“, с книжата и материалите в тях запечатани и подписани от всички членове на СИК.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686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838199" y="931025"/>
            <a:ext cx="10758055" cy="5245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err="1"/>
              <a:t>Приемане</a:t>
            </a:r>
            <a:r>
              <a:rPr lang="ru-RU" b="1" i="1" dirty="0"/>
              <a:t> и обработка на </a:t>
            </a:r>
            <a:r>
              <a:rPr lang="ru-RU" b="1" i="1" dirty="0" err="1"/>
              <a:t>секционните</a:t>
            </a:r>
            <a:r>
              <a:rPr lang="ru-RU" b="1" i="1" dirty="0"/>
              <a:t> </a:t>
            </a:r>
            <a:r>
              <a:rPr lang="ru-RU" b="1" i="1" dirty="0" err="1"/>
              <a:t>протоколи</a:t>
            </a:r>
            <a:r>
              <a:rPr lang="ru-RU" b="1" i="1" dirty="0"/>
              <a:t> </a:t>
            </a:r>
            <a:r>
              <a:rPr lang="ru-RU" b="1" i="1" dirty="0" smtClean="0"/>
              <a:t>от </a:t>
            </a:r>
            <a:r>
              <a:rPr lang="ru-RU" b="1" i="1" dirty="0" err="1" smtClean="0"/>
              <a:t>РИК</a:t>
            </a:r>
            <a:r>
              <a:rPr lang="ru-RU" b="1" i="1" dirty="0" smtClean="0"/>
              <a:t>:</a:t>
            </a:r>
          </a:p>
          <a:p>
            <a:pPr marL="0" indent="0">
              <a:buNone/>
            </a:pPr>
            <a:endParaRPr lang="ru-RU" sz="1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Проверка на </a:t>
            </a:r>
            <a:r>
              <a:rPr lang="ru-RU" dirty="0" err="1"/>
              <a:t>протоколите</a:t>
            </a:r>
            <a:r>
              <a:rPr lang="ru-RU" dirty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/>
              <a:t>Информационен</a:t>
            </a:r>
            <a:r>
              <a:rPr lang="ru-RU" dirty="0"/>
              <a:t> пункт;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/>
              <a:t>Предаване</a:t>
            </a:r>
            <a:r>
              <a:rPr lang="ru-RU" dirty="0"/>
              <a:t> на </a:t>
            </a:r>
            <a:r>
              <a:rPr lang="ru-RU" dirty="0" err="1"/>
              <a:t>разпечатката</a:t>
            </a:r>
            <a:r>
              <a:rPr lang="ru-RU" dirty="0"/>
              <a:t> от </a:t>
            </a:r>
            <a:r>
              <a:rPr lang="ru-RU" dirty="0" err="1"/>
              <a:t>информационният</a:t>
            </a:r>
            <a:r>
              <a:rPr lang="ru-RU" dirty="0"/>
              <a:t> пункт 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/>
              <a:t>разпластяване</a:t>
            </a:r>
            <a:r>
              <a:rPr lang="ru-RU" dirty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/>
              <a:t>Печат</a:t>
            </a:r>
            <a:r>
              <a:rPr lang="ru-RU" dirty="0"/>
              <a:t> на </a:t>
            </a:r>
            <a:r>
              <a:rPr lang="ru-RU" dirty="0" err="1"/>
              <a:t>удостоверението</a:t>
            </a:r>
            <a:r>
              <a:rPr lang="ru-RU" dirty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/>
              <a:t>Предаване</a:t>
            </a:r>
            <a:r>
              <a:rPr lang="ru-RU" dirty="0"/>
              <a:t> на </a:t>
            </a:r>
            <a:r>
              <a:rPr lang="ru-RU" dirty="0" err="1"/>
              <a:t>торбите</a:t>
            </a:r>
            <a:r>
              <a:rPr lang="ru-RU" dirty="0"/>
              <a:t> с </a:t>
            </a:r>
            <a:r>
              <a:rPr lang="ru-RU" dirty="0" err="1"/>
              <a:t>бюлетините</a:t>
            </a:r>
            <a:r>
              <a:rPr lang="ru-RU" dirty="0"/>
              <a:t> и </a:t>
            </a:r>
            <a:r>
              <a:rPr lang="ru-RU" dirty="0" err="1"/>
              <a:t>останалите</a:t>
            </a:r>
            <a:r>
              <a:rPr lang="ru-RU" dirty="0"/>
              <a:t> </a:t>
            </a:r>
            <a:r>
              <a:rPr lang="ru-RU" dirty="0" err="1"/>
              <a:t>изборни</a:t>
            </a:r>
            <a:r>
              <a:rPr lang="ru-RU" dirty="0"/>
              <a:t> </a:t>
            </a:r>
            <a:r>
              <a:rPr lang="ru-RU" dirty="0" err="1"/>
              <a:t>книжа</a:t>
            </a:r>
            <a:r>
              <a:rPr lang="ru-RU" dirty="0"/>
              <a:t> 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/>
              <a:t>материали</a:t>
            </a:r>
            <a:r>
              <a:rPr lang="ru-RU" dirty="0"/>
              <a:t> на </a:t>
            </a:r>
            <a:r>
              <a:rPr lang="ru-RU" dirty="0" err="1"/>
              <a:t>общинската</a:t>
            </a:r>
            <a:r>
              <a:rPr lang="ru-RU" dirty="0"/>
              <a:t> </a:t>
            </a:r>
            <a:r>
              <a:rPr lang="ru-RU" dirty="0" smtClean="0"/>
              <a:t>администрация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dirty="0"/>
          </a:p>
          <a:p>
            <a:pPr marL="457200" lvl="1" indent="0">
              <a:buNone/>
            </a:pPr>
            <a:r>
              <a:rPr lang="ru-RU" dirty="0" err="1"/>
              <a:t>Запечатаните</a:t>
            </a:r>
            <a:r>
              <a:rPr lang="ru-RU" dirty="0"/>
              <a:t> </a:t>
            </a:r>
            <a:r>
              <a:rPr lang="ru-RU" dirty="0" err="1"/>
              <a:t>чували</a:t>
            </a:r>
            <a:r>
              <a:rPr lang="ru-RU" dirty="0"/>
              <a:t> (</a:t>
            </a:r>
            <a:r>
              <a:rPr lang="ru-RU" dirty="0" err="1"/>
              <a:t>торби</a:t>
            </a:r>
            <a:r>
              <a:rPr lang="ru-RU" dirty="0"/>
              <a:t>) с </a:t>
            </a:r>
            <a:r>
              <a:rPr lang="ru-RU" dirty="0" err="1"/>
              <a:t>бюлетините</a:t>
            </a:r>
            <a:r>
              <a:rPr lang="ru-RU" dirty="0"/>
              <a:t> и </a:t>
            </a:r>
            <a:r>
              <a:rPr lang="ru-RU" dirty="0" err="1"/>
              <a:t>другите</a:t>
            </a:r>
            <a:r>
              <a:rPr lang="ru-RU" dirty="0"/>
              <a:t> </a:t>
            </a:r>
            <a:r>
              <a:rPr lang="ru-RU" dirty="0" err="1"/>
              <a:t>книжа</a:t>
            </a:r>
            <a:r>
              <a:rPr lang="ru-RU" dirty="0"/>
              <a:t> и </a:t>
            </a:r>
            <a:r>
              <a:rPr lang="ru-RU" dirty="0" err="1"/>
              <a:t>материали</a:t>
            </a:r>
            <a:r>
              <a:rPr lang="ru-RU" dirty="0"/>
              <a:t> на </a:t>
            </a:r>
            <a:r>
              <a:rPr lang="ru-RU" dirty="0" err="1"/>
              <a:t>СИК</a:t>
            </a:r>
            <a:r>
              <a:rPr lang="ru-RU" dirty="0"/>
              <a:t> не се </a:t>
            </a:r>
            <a:r>
              <a:rPr lang="ru-RU" dirty="0" err="1"/>
              <a:t>разпечатват</a:t>
            </a:r>
            <a:r>
              <a:rPr lang="ru-RU" dirty="0"/>
              <a:t>, </a:t>
            </a:r>
            <a:r>
              <a:rPr lang="ru-RU" dirty="0" err="1"/>
              <a:t>освен</a:t>
            </a:r>
            <a:r>
              <a:rPr lang="ru-RU" dirty="0"/>
              <a:t>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РИК</a:t>
            </a:r>
            <a:r>
              <a:rPr lang="ru-RU" dirty="0"/>
              <a:t> не </a:t>
            </a:r>
            <a:r>
              <a:rPr lang="ru-RU" dirty="0" err="1"/>
              <a:t>вземе</a:t>
            </a:r>
            <a:r>
              <a:rPr lang="ru-RU" dirty="0"/>
              <a:t> решение по чл. 287, ал. 3 ИК за повторно </a:t>
            </a:r>
            <a:r>
              <a:rPr lang="ru-RU" dirty="0" err="1"/>
              <a:t>преброяване</a:t>
            </a:r>
            <a:r>
              <a:rPr lang="ru-RU" dirty="0"/>
              <a:t> на </a:t>
            </a:r>
            <a:r>
              <a:rPr lang="ru-RU" dirty="0" err="1"/>
              <a:t>бюлетините</a:t>
            </a:r>
            <a:r>
              <a:rPr lang="ru-RU" dirty="0"/>
              <a:t> в </a:t>
            </a:r>
            <a:r>
              <a:rPr lang="ru-RU" dirty="0" err="1"/>
              <a:t>присъствието</a:t>
            </a:r>
            <a:r>
              <a:rPr lang="ru-RU" dirty="0"/>
              <a:t> на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СИК</a:t>
            </a:r>
            <a:r>
              <a:rPr lang="ru-RU" dirty="0"/>
              <a:t>.</a:t>
            </a:r>
            <a:endParaRPr lang="bg-BG" dirty="0"/>
          </a:p>
          <a:p>
            <a:pPr marL="457200" lvl="1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601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ЛИЦА, </a:t>
            </a:r>
            <a:r>
              <a:rPr lang="ru-RU" sz="2800" b="1" i="1" dirty="0" err="1"/>
              <a:t>КОИТО</a:t>
            </a:r>
            <a:r>
              <a:rPr lang="ru-RU" sz="2800" b="1" i="1" dirty="0"/>
              <a:t> </a:t>
            </a:r>
            <a:r>
              <a:rPr lang="ru-RU" sz="2800" b="1" i="1" dirty="0" err="1"/>
              <a:t>ИМАТ</a:t>
            </a:r>
            <a:r>
              <a:rPr lang="ru-RU" sz="2800" b="1" i="1" dirty="0"/>
              <a:t> ПРАВО ДА </a:t>
            </a:r>
            <a:r>
              <a:rPr lang="ru-RU" sz="2800" b="1" i="1" dirty="0" err="1"/>
              <a:t>ПРИСЪСТВАТ</a:t>
            </a:r>
            <a:r>
              <a:rPr lang="ru-RU" sz="2800" b="1" i="1" dirty="0"/>
              <a:t> ПО </a:t>
            </a:r>
            <a:r>
              <a:rPr lang="ru-RU" sz="2800" b="1" i="1" dirty="0" err="1"/>
              <a:t>ВРЕМЕ</a:t>
            </a:r>
            <a:r>
              <a:rPr lang="ru-RU" sz="2800" b="1" i="1" dirty="0"/>
              <a:t> НА </a:t>
            </a:r>
            <a:r>
              <a:rPr lang="ru-RU" sz="2800" b="1" i="1" dirty="0" err="1"/>
              <a:t>РАБОТАТА</a:t>
            </a:r>
            <a:r>
              <a:rPr lang="ru-RU" sz="2800" b="1" i="1" dirty="0"/>
              <a:t> НА </a:t>
            </a:r>
            <a:r>
              <a:rPr lang="ru-RU" sz="2800" b="1" i="1" dirty="0" err="1"/>
              <a:t>СИК</a:t>
            </a:r>
            <a:r>
              <a:rPr lang="ru-RU" sz="2800" b="1" i="1" dirty="0"/>
              <a:t> В </a:t>
            </a:r>
            <a:r>
              <a:rPr lang="ru-RU" sz="2800" b="1" i="1" dirty="0" err="1"/>
              <a:t>ПРЕДИЗБОРНИЯ</a:t>
            </a:r>
            <a:r>
              <a:rPr lang="ru-RU" sz="2800" b="1" i="1" dirty="0"/>
              <a:t> И </a:t>
            </a:r>
            <a:r>
              <a:rPr lang="ru-RU" sz="2800" b="1" i="1" dirty="0" err="1"/>
              <a:t>ИЗБОРНИЯ</a:t>
            </a:r>
            <a:r>
              <a:rPr lang="ru-RU" sz="2800" b="1" i="1" dirty="0"/>
              <a:t> </a:t>
            </a:r>
            <a:r>
              <a:rPr lang="ru-RU" sz="2800" b="1" i="1" dirty="0" err="1"/>
              <a:t>ДЕН</a:t>
            </a:r>
            <a:r>
              <a:rPr lang="ru-RU" sz="2800" b="1" i="1" dirty="0"/>
              <a:t>. ЛЕГИТИМАЦИЯ И </a:t>
            </a:r>
            <a:r>
              <a:rPr lang="ru-RU" sz="2800" b="1" i="1" dirty="0" err="1"/>
              <a:t>ОТЛИЧИТЕЛНИ</a:t>
            </a:r>
            <a:r>
              <a:rPr lang="ru-RU" sz="2800" b="1" i="1" dirty="0"/>
              <a:t> </a:t>
            </a:r>
            <a:r>
              <a:rPr lang="ru-RU" sz="2800" b="1" i="1" dirty="0" err="1"/>
              <a:t>ЗНАЦИ</a:t>
            </a:r>
            <a:r>
              <a:rPr lang="ru-RU" sz="2800" b="1" i="1" dirty="0"/>
              <a:t> </a:t>
            </a:r>
            <a:endParaRPr lang="bg-BG" sz="2800" b="1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818" y="2089320"/>
            <a:ext cx="7581208" cy="42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i="1" dirty="0"/>
              <a:t>Легитимация и отличителни знаци: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612669"/>
            <a:ext cx="10515600" cy="456429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Кандидатите</a:t>
            </a:r>
            <a:r>
              <a:rPr lang="ru-RU" dirty="0"/>
              <a:t> за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Европейския</a:t>
            </a:r>
            <a:r>
              <a:rPr lang="ru-RU" dirty="0"/>
              <a:t> парламент от </a:t>
            </a:r>
            <a:r>
              <a:rPr lang="ru-RU" dirty="0" err="1"/>
              <a:t>Република</a:t>
            </a:r>
            <a:r>
              <a:rPr lang="ru-RU" dirty="0"/>
              <a:t> </a:t>
            </a:r>
            <a:r>
              <a:rPr lang="ru-RU" dirty="0" err="1"/>
              <a:t>България</a:t>
            </a:r>
            <a:r>
              <a:rPr lang="ru-RU" dirty="0"/>
              <a:t> се </a:t>
            </a:r>
            <a:r>
              <a:rPr lang="ru-RU" dirty="0" err="1"/>
              <a:t>легитимират</a:t>
            </a:r>
            <a:r>
              <a:rPr lang="ru-RU" dirty="0"/>
              <a:t> с удостоверение от ЦИК </a:t>
            </a:r>
            <a:endParaRPr lang="ru-RU" dirty="0" smtClean="0"/>
          </a:p>
          <a:p>
            <a:r>
              <a:rPr lang="bg-BG" b="1" dirty="0"/>
              <a:t>Кандидатите за народни представители</a:t>
            </a:r>
            <a:r>
              <a:rPr lang="bg-BG" dirty="0"/>
              <a:t> се легитимират с удостоверение от РИК </a:t>
            </a:r>
            <a:endParaRPr lang="bg-BG" dirty="0" smtClean="0"/>
          </a:p>
          <a:p>
            <a:r>
              <a:rPr lang="bg-BG" b="1" dirty="0"/>
              <a:t>Чуждестранните наблюдатели</a:t>
            </a:r>
            <a:r>
              <a:rPr lang="bg-BG" dirty="0"/>
              <a:t> се легитимират с удостоверение от ЦИК </a:t>
            </a:r>
            <a:endParaRPr lang="bg-BG" dirty="0" smtClean="0"/>
          </a:p>
          <a:p>
            <a:r>
              <a:rPr lang="bg-BG" b="1" dirty="0"/>
              <a:t>Наблюдателите</a:t>
            </a:r>
            <a:r>
              <a:rPr lang="bg-BG" dirty="0"/>
              <a:t> се легитимират с удостоверение от ЦИК </a:t>
            </a:r>
            <a:endParaRPr lang="bg-BG" dirty="0" smtClean="0"/>
          </a:p>
          <a:p>
            <a:r>
              <a:rPr lang="bg-BG" b="1" dirty="0"/>
              <a:t>Застъпниците</a:t>
            </a:r>
            <a:r>
              <a:rPr lang="bg-BG" dirty="0"/>
              <a:t> се легитимират с удостоверения от РИК </a:t>
            </a:r>
            <a:endParaRPr lang="bg-BG" dirty="0" smtClean="0"/>
          </a:p>
          <a:p>
            <a:r>
              <a:rPr lang="bg-BG" b="1" dirty="0"/>
              <a:t>Упълномощените представители на партии, коалиции и инициативни комитети</a:t>
            </a:r>
            <a:r>
              <a:rPr lang="bg-BG" dirty="0"/>
              <a:t> се легитимират с пълномощно от представляващите партията, коалицията </a:t>
            </a:r>
            <a:endParaRPr lang="bg-BG" dirty="0" smtClean="0"/>
          </a:p>
          <a:p>
            <a:r>
              <a:rPr lang="bg-BG" b="1" dirty="0"/>
              <a:t>Анкетьорите</a:t>
            </a:r>
            <a:r>
              <a:rPr lang="bg-BG" dirty="0"/>
              <a:t> се легитимират с удостоверение от ЦИК </a:t>
            </a:r>
            <a:endParaRPr lang="bg-BG" dirty="0" smtClean="0"/>
          </a:p>
          <a:p>
            <a:r>
              <a:rPr lang="bg-BG" b="1" dirty="0"/>
              <a:t>Представителите на средствата за масово осведомяване (журналисти) </a:t>
            </a:r>
            <a:r>
              <a:rPr lang="bg-BG" dirty="0"/>
              <a:t>се легитимират с удостоверение от съответната медия/журналистическа карта.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781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63633" y="103591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6000" cap="all" dirty="0" smtClean="0"/>
              <a:t>Благодаря за вниманието!</a:t>
            </a:r>
            <a:endParaRPr lang="bg-BG" sz="6000" cap="all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73" y="2404976"/>
            <a:ext cx="6497782" cy="36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774700"/>
            <a:ext cx="10515600" cy="5402263"/>
          </a:xfrm>
        </p:spPr>
        <p:txBody>
          <a:bodyPr>
            <a:normAutofit/>
          </a:bodyPr>
          <a:lstStyle/>
          <a:p>
            <a:r>
              <a:rPr lang="ru-RU" dirty="0"/>
              <a:t>За да се отвори </a:t>
            </a:r>
            <a:r>
              <a:rPr lang="ru-RU" dirty="0" err="1"/>
              <a:t>изборното</a:t>
            </a:r>
            <a:r>
              <a:rPr lang="ru-RU" dirty="0"/>
              <a:t> помещение,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присъстват</a:t>
            </a:r>
            <a:r>
              <a:rPr lang="ru-RU" dirty="0"/>
              <a:t> </a:t>
            </a:r>
            <a:r>
              <a:rPr lang="ru-RU" dirty="0" err="1"/>
              <a:t>повече</a:t>
            </a:r>
            <a:r>
              <a:rPr lang="ru-RU" dirty="0"/>
              <a:t> от </a:t>
            </a:r>
            <a:r>
              <a:rPr lang="ru-RU" dirty="0" err="1"/>
              <a:t>половината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комисията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bg-BG" dirty="0" smtClean="0"/>
              <a:t>Ако </a:t>
            </a:r>
            <a:r>
              <a:rPr lang="bg-BG" dirty="0"/>
              <a:t>не са се явили повече от половината от членовете на комисията – НЕ СЕ ОТВАРЯ изборното помещение. Председателят на СИК уведомява РИК кои членове на СИК отсъстват. </a:t>
            </a:r>
            <a:r>
              <a:rPr lang="bg-BG" b="1" dirty="0"/>
              <a:t>Председателят на СИК трябва да разполага с телефонните номера на членовете на СИК и РИК (снабдява се от общинската администрация предварително). </a:t>
            </a:r>
            <a:endParaRPr lang="bg-BG" dirty="0"/>
          </a:p>
          <a:p>
            <a:endParaRPr lang="ru-RU" dirty="0" smtClean="0"/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08980"/>
            <a:ext cx="9423400" cy="17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468"/>
          </a:xfrm>
        </p:spPr>
        <p:txBody>
          <a:bodyPr>
            <a:normAutofit/>
          </a:bodyPr>
          <a:lstStyle/>
          <a:p>
            <a:r>
              <a:rPr lang="ru-RU" sz="3600" b="1" i="1" dirty="0"/>
              <a:t>Действия след </a:t>
            </a:r>
            <a:r>
              <a:rPr lang="ru-RU" sz="3600" b="1" i="1" dirty="0" err="1"/>
              <a:t>отварянето</a:t>
            </a:r>
            <a:r>
              <a:rPr lang="ru-RU" sz="3600" b="1" i="1" dirty="0"/>
              <a:t> на </a:t>
            </a:r>
            <a:r>
              <a:rPr lang="ru-RU" sz="3600" b="1" i="1" dirty="0" err="1"/>
              <a:t>помещението</a:t>
            </a:r>
            <a:endParaRPr lang="bg-BG" sz="3600" b="1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00" y="1612668"/>
            <a:ext cx="4216399" cy="477981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094" y="1704109"/>
            <a:ext cx="4276205" cy="46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/>
          <a:lstStyle/>
          <a:p>
            <a:r>
              <a:rPr lang="ru-RU" dirty="0" err="1"/>
              <a:t>Действията</a:t>
            </a:r>
            <a:r>
              <a:rPr lang="ru-RU" dirty="0"/>
              <a:t> по </a:t>
            </a:r>
            <a:r>
              <a:rPr lang="ru-RU" dirty="0" err="1"/>
              <a:t>активиране</a:t>
            </a:r>
            <a:r>
              <a:rPr lang="ru-RU" dirty="0"/>
              <a:t> на </a:t>
            </a:r>
            <a:r>
              <a:rPr lang="ru-RU" dirty="0" err="1"/>
              <a:t>машината</a:t>
            </a:r>
            <a:r>
              <a:rPr lang="ru-RU" dirty="0"/>
              <a:t> за </a:t>
            </a:r>
            <a:r>
              <a:rPr lang="ru-RU" dirty="0" err="1"/>
              <a:t>гласуване</a:t>
            </a:r>
            <a:r>
              <a:rPr lang="ru-RU" dirty="0"/>
              <a:t>  - </a:t>
            </a:r>
            <a:r>
              <a:rPr lang="ru-RU" b="1" dirty="0"/>
              <a:t>Методически указания, раздел III, т. </a:t>
            </a:r>
            <a:r>
              <a:rPr lang="ru-RU" b="1" dirty="0" smtClean="0"/>
              <a:t>3.6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dirty="0" err="1"/>
              <a:t>Системната</a:t>
            </a:r>
            <a:r>
              <a:rPr lang="ru-RU" dirty="0"/>
              <a:t> </a:t>
            </a:r>
            <a:r>
              <a:rPr lang="ru-RU" dirty="0" err="1"/>
              <a:t>разписка</a:t>
            </a:r>
            <a:r>
              <a:rPr lang="ru-RU" dirty="0"/>
              <a:t> по т. 3.6.5 се </a:t>
            </a:r>
            <a:r>
              <a:rPr lang="ru-RU" dirty="0" err="1"/>
              <a:t>сравнява</a:t>
            </a:r>
            <a:r>
              <a:rPr lang="ru-RU" dirty="0"/>
              <a:t> с получения в запечатан </a:t>
            </a:r>
            <a:r>
              <a:rPr lang="ru-RU" dirty="0" err="1"/>
              <a:t>плик</a:t>
            </a:r>
            <a:r>
              <a:rPr lang="ru-RU" dirty="0"/>
              <a:t> </a:t>
            </a:r>
            <a:r>
              <a:rPr lang="ru-RU" dirty="0" err="1"/>
              <a:t>криптографски</a:t>
            </a:r>
            <a:r>
              <a:rPr lang="ru-RU" dirty="0"/>
              <a:t> идентификатор за </a:t>
            </a:r>
            <a:r>
              <a:rPr lang="ru-RU" dirty="0" err="1"/>
              <a:t>текущата</a:t>
            </a:r>
            <a:r>
              <a:rPr lang="ru-RU" dirty="0"/>
              <a:t> версия на </a:t>
            </a:r>
            <a:r>
              <a:rPr lang="ru-RU" dirty="0" err="1"/>
              <a:t>използвания</a:t>
            </a:r>
            <a:r>
              <a:rPr lang="ru-RU" dirty="0"/>
              <a:t> </a:t>
            </a:r>
            <a:r>
              <a:rPr lang="ru-RU" dirty="0" err="1"/>
              <a:t>софтуер</a:t>
            </a:r>
            <a:r>
              <a:rPr lang="ru-RU" dirty="0"/>
              <a:t> (</a:t>
            </a:r>
            <a:r>
              <a:rPr lang="ru-RU" dirty="0" err="1"/>
              <a:t>хеш</a:t>
            </a:r>
            <a:r>
              <a:rPr lang="ru-RU" dirty="0"/>
              <a:t> код), след </a:t>
            </a:r>
            <a:r>
              <a:rPr lang="ru-RU" dirty="0" err="1"/>
              <a:t>което</a:t>
            </a:r>
            <a:r>
              <a:rPr lang="ru-RU" dirty="0"/>
              <a:t> се </a:t>
            </a:r>
            <a:r>
              <a:rPr lang="ru-RU" dirty="0" err="1"/>
              <a:t>поставя</a:t>
            </a:r>
            <a:r>
              <a:rPr lang="ru-RU" dirty="0"/>
              <a:t> на видно </a:t>
            </a:r>
            <a:r>
              <a:rPr lang="ru-RU" dirty="0" err="1"/>
              <a:t>място</a:t>
            </a:r>
            <a:r>
              <a:rPr lang="ru-RU" dirty="0"/>
              <a:t> в </a:t>
            </a:r>
            <a:r>
              <a:rPr lang="ru-RU" dirty="0" err="1"/>
              <a:t>изборното</a:t>
            </a:r>
            <a:r>
              <a:rPr lang="ru-RU" dirty="0"/>
              <a:t> помещение. В случай, че </a:t>
            </a:r>
            <a:r>
              <a:rPr lang="ru-RU" dirty="0" err="1"/>
              <a:t>хеш</a:t>
            </a:r>
            <a:r>
              <a:rPr lang="ru-RU" dirty="0"/>
              <a:t> </a:t>
            </a:r>
            <a:r>
              <a:rPr lang="ru-RU" dirty="0" err="1"/>
              <a:t>кодът</a:t>
            </a:r>
            <a:r>
              <a:rPr lang="ru-RU" dirty="0"/>
              <a:t> не </a:t>
            </a:r>
            <a:r>
              <a:rPr lang="ru-RU" dirty="0" err="1"/>
              <a:t>съвпада</a:t>
            </a:r>
            <a:r>
              <a:rPr lang="ru-RU" dirty="0"/>
              <a:t>, </a:t>
            </a:r>
            <a:r>
              <a:rPr lang="ru-RU" dirty="0" err="1"/>
              <a:t>незабавно</a:t>
            </a:r>
            <a:r>
              <a:rPr lang="ru-RU" dirty="0"/>
              <a:t> се </a:t>
            </a:r>
            <a:r>
              <a:rPr lang="ru-RU" dirty="0" err="1"/>
              <a:t>уведомява</a:t>
            </a:r>
            <a:r>
              <a:rPr lang="ru-RU" dirty="0"/>
              <a:t> РИК,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уведомява</a:t>
            </a:r>
            <a:r>
              <a:rPr lang="ru-RU" dirty="0"/>
              <a:t> ЦИК.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88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i="1" dirty="0"/>
              <a:t>Допускане до гласуване на избирателите – български граждани</a:t>
            </a:r>
            <a:endParaRPr lang="bg-BG" sz="3600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006599"/>
            <a:ext cx="10515600" cy="4170363"/>
          </a:xfrm>
        </p:spPr>
        <p:txBody>
          <a:bodyPr/>
          <a:lstStyle/>
          <a:p>
            <a:r>
              <a:rPr lang="ru-RU" dirty="0" err="1"/>
              <a:t>Гласуването</a:t>
            </a:r>
            <a:r>
              <a:rPr lang="ru-RU" dirty="0"/>
              <a:t> се </a:t>
            </a:r>
            <a:r>
              <a:rPr lang="ru-RU" dirty="0" err="1"/>
              <a:t>извършва</a:t>
            </a:r>
            <a:r>
              <a:rPr lang="ru-RU" dirty="0"/>
              <a:t> по избирателен </a:t>
            </a:r>
            <a:r>
              <a:rPr lang="ru-RU" dirty="0" err="1"/>
              <a:t>списък</a:t>
            </a:r>
            <a:r>
              <a:rPr lang="ru-RU" dirty="0"/>
              <a:t> за </a:t>
            </a:r>
            <a:r>
              <a:rPr lang="ru-RU" dirty="0" err="1"/>
              <a:t>гласуване</a:t>
            </a:r>
            <a:r>
              <a:rPr lang="ru-RU" dirty="0"/>
              <a:t> в </a:t>
            </a:r>
            <a:r>
              <a:rPr lang="ru-RU" dirty="0" err="1"/>
              <a:t>изборите</a:t>
            </a:r>
            <a:r>
              <a:rPr lang="ru-RU" dirty="0"/>
              <a:t> за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Европейския</a:t>
            </a:r>
            <a:r>
              <a:rPr lang="ru-RU" dirty="0"/>
              <a:t> парламент от </a:t>
            </a:r>
            <a:r>
              <a:rPr lang="ru-RU" dirty="0" err="1"/>
              <a:t>Република</a:t>
            </a:r>
            <a:r>
              <a:rPr lang="ru-RU" dirty="0"/>
              <a:t> </a:t>
            </a:r>
            <a:r>
              <a:rPr lang="ru-RU" dirty="0" err="1"/>
              <a:t>България</a:t>
            </a:r>
            <a:r>
              <a:rPr lang="ru-RU" dirty="0"/>
              <a:t> част І и по избирателен </a:t>
            </a:r>
            <a:r>
              <a:rPr lang="ru-RU" dirty="0" err="1"/>
              <a:t>списък</a:t>
            </a:r>
            <a:r>
              <a:rPr lang="ru-RU" dirty="0"/>
              <a:t> за </a:t>
            </a:r>
            <a:r>
              <a:rPr lang="ru-RU" dirty="0" err="1"/>
              <a:t>гласуване</a:t>
            </a:r>
            <a:r>
              <a:rPr lang="ru-RU" dirty="0"/>
              <a:t> в </a:t>
            </a:r>
            <a:r>
              <a:rPr lang="ru-RU" dirty="0" err="1"/>
              <a:t>изборите</a:t>
            </a:r>
            <a:r>
              <a:rPr lang="ru-RU" dirty="0"/>
              <a:t> за </a:t>
            </a:r>
            <a:r>
              <a:rPr lang="ru-RU" dirty="0" err="1"/>
              <a:t>народни</a:t>
            </a:r>
            <a:r>
              <a:rPr lang="ru-RU" dirty="0"/>
              <a:t> представители.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Секционната</a:t>
            </a:r>
            <a:r>
              <a:rPr lang="ru-RU" dirty="0"/>
              <a:t> </a:t>
            </a:r>
            <a:r>
              <a:rPr lang="ru-RU" dirty="0" err="1"/>
              <a:t>избирателна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допуска </a:t>
            </a:r>
            <a:r>
              <a:rPr lang="ru-RU" dirty="0" err="1"/>
              <a:t>избирателите</a:t>
            </a:r>
            <a:r>
              <a:rPr lang="ru-RU" dirty="0"/>
              <a:t> в </a:t>
            </a:r>
            <a:r>
              <a:rPr lang="ru-RU" dirty="0" err="1"/>
              <a:t>изборното</a:t>
            </a:r>
            <a:r>
              <a:rPr lang="ru-RU" dirty="0"/>
              <a:t> помещение </a:t>
            </a:r>
            <a:r>
              <a:rPr lang="ru-RU" b="1" dirty="0"/>
              <a:t>един по един</a:t>
            </a:r>
            <a:r>
              <a:rPr lang="ru-RU" dirty="0"/>
              <a:t>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85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215901"/>
            <a:ext cx="10515600" cy="787400"/>
          </a:xfrm>
        </p:spPr>
        <p:txBody>
          <a:bodyPr>
            <a:normAutofit/>
          </a:bodyPr>
          <a:lstStyle/>
          <a:p>
            <a:r>
              <a:rPr lang="bg-BG" sz="3600" b="1" i="1" dirty="0"/>
              <a:t>Документи за гласуване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2371" y="1825625"/>
            <a:ext cx="46872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>
            <a:normAutofit/>
          </a:bodyPr>
          <a:lstStyle/>
          <a:p>
            <a:r>
              <a:rPr lang="ru-RU" dirty="0"/>
              <a:t>НЕ СЕ ДОПУСКА </a:t>
            </a:r>
            <a:r>
              <a:rPr lang="ru-RU" dirty="0" err="1"/>
              <a:t>гласуване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свидетелство</a:t>
            </a:r>
            <a:r>
              <a:rPr lang="ru-RU" dirty="0"/>
              <a:t> за управление на МПС или </a:t>
            </a:r>
            <a:r>
              <a:rPr lang="ru-RU" dirty="0" err="1"/>
              <a:t>международен</a:t>
            </a:r>
            <a:r>
              <a:rPr lang="ru-RU" dirty="0"/>
              <a:t> паспорт. </a:t>
            </a:r>
            <a:endParaRPr lang="ru-RU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личната</a:t>
            </a:r>
            <a:r>
              <a:rPr lang="ru-RU" dirty="0"/>
              <a:t> карта е с </a:t>
            </a:r>
            <a:r>
              <a:rPr lang="ru-RU" dirty="0" err="1"/>
              <a:t>изтекъл</a:t>
            </a:r>
            <a:r>
              <a:rPr lang="ru-RU" dirty="0"/>
              <a:t> срок, </a:t>
            </a:r>
            <a:r>
              <a:rPr lang="ru-RU" dirty="0" err="1"/>
              <a:t>повредена</a:t>
            </a:r>
            <a:r>
              <a:rPr lang="ru-RU" dirty="0"/>
              <a:t> или </a:t>
            </a:r>
            <a:r>
              <a:rPr lang="ru-RU" dirty="0" err="1"/>
              <a:t>избирателят</a:t>
            </a:r>
            <a:r>
              <a:rPr lang="ru-RU" dirty="0"/>
              <a:t> заяви, че е </a:t>
            </a:r>
            <a:r>
              <a:rPr lang="ru-RU" dirty="0" err="1"/>
              <a:t>изгубена</a:t>
            </a:r>
            <a:r>
              <a:rPr lang="ru-RU" dirty="0"/>
              <a:t>, </a:t>
            </a:r>
            <a:r>
              <a:rPr lang="ru-RU" dirty="0" err="1"/>
              <a:t>унищожена</a:t>
            </a:r>
            <a:r>
              <a:rPr lang="ru-RU" dirty="0"/>
              <a:t>, </a:t>
            </a:r>
            <a:r>
              <a:rPr lang="ru-RU" dirty="0" err="1"/>
              <a:t>открадната</a:t>
            </a:r>
            <a:r>
              <a:rPr lang="ru-RU" dirty="0"/>
              <a:t> или в </a:t>
            </a:r>
            <a:r>
              <a:rPr lang="ru-RU" dirty="0" err="1"/>
              <a:t>процес</a:t>
            </a:r>
            <a:r>
              <a:rPr lang="ru-RU" dirty="0"/>
              <a:t> на </a:t>
            </a:r>
            <a:r>
              <a:rPr lang="ru-RU" dirty="0" err="1"/>
              <a:t>издаване</a:t>
            </a:r>
            <a:r>
              <a:rPr lang="ru-RU" dirty="0"/>
              <a:t>, той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представи</a:t>
            </a:r>
            <a:r>
              <a:rPr lang="ru-RU" dirty="0"/>
              <a:t> на СИК </a:t>
            </a:r>
            <a:r>
              <a:rPr lang="ru-RU" dirty="0" err="1"/>
              <a:t>оригинално</a:t>
            </a:r>
            <a:r>
              <a:rPr lang="ru-RU" dirty="0"/>
              <a:t> удостоверение за </a:t>
            </a:r>
            <a:r>
              <a:rPr lang="ru-RU" dirty="0" err="1"/>
              <a:t>издаване</a:t>
            </a:r>
            <a:r>
              <a:rPr lang="ru-RU" dirty="0"/>
              <a:t> на </a:t>
            </a:r>
            <a:r>
              <a:rPr lang="ru-RU" dirty="0" err="1"/>
              <a:t>лични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по чл. 263, ал. 1 ИК </a:t>
            </a:r>
            <a:r>
              <a:rPr lang="ru-RU" dirty="0" err="1"/>
              <a:t>със</a:t>
            </a:r>
            <a:r>
              <a:rPr lang="ru-RU" dirty="0"/>
              <a:t> снимка, </a:t>
            </a:r>
            <a:r>
              <a:rPr lang="ru-RU" dirty="0" err="1"/>
              <a:t>издадено</a:t>
            </a:r>
            <a:r>
              <a:rPr lang="ru-RU" dirty="0"/>
              <a:t> от </a:t>
            </a:r>
            <a:r>
              <a:rPr lang="ru-RU" dirty="0" err="1"/>
              <a:t>съответното</a:t>
            </a:r>
            <a:r>
              <a:rPr lang="ru-RU" dirty="0"/>
              <a:t> </a:t>
            </a:r>
            <a:r>
              <a:rPr lang="ru-RU" dirty="0" err="1"/>
              <a:t>районно</a:t>
            </a:r>
            <a:r>
              <a:rPr lang="ru-RU" dirty="0"/>
              <a:t> управление на МВР. </a:t>
            </a:r>
            <a:r>
              <a:rPr lang="ru-RU" dirty="0" err="1"/>
              <a:t>Удостоверението</a:t>
            </a:r>
            <a:r>
              <a:rPr lang="ru-RU" dirty="0"/>
              <a:t> се </a:t>
            </a:r>
            <a:r>
              <a:rPr lang="ru-RU" dirty="0" err="1"/>
              <a:t>връща</a:t>
            </a:r>
            <a:r>
              <a:rPr lang="ru-RU" dirty="0"/>
              <a:t> на избирателя. </a:t>
            </a:r>
            <a:endParaRPr lang="ru-RU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ru-RU" dirty="0"/>
              <a:t>В случай че </a:t>
            </a:r>
            <a:r>
              <a:rPr lang="ru-RU" dirty="0" err="1"/>
              <a:t>избирателят</a:t>
            </a:r>
            <a:r>
              <a:rPr lang="ru-RU" dirty="0"/>
              <a:t> не </a:t>
            </a:r>
            <a:r>
              <a:rPr lang="ru-RU" dirty="0" err="1"/>
              <a:t>представи</a:t>
            </a:r>
            <a:r>
              <a:rPr lang="ru-RU" dirty="0"/>
              <a:t> удостоверение по чл. 263, ал. 1 ИК, </a:t>
            </a:r>
            <a:r>
              <a:rPr lang="ru-RU" dirty="0" err="1"/>
              <a:t>същият</a:t>
            </a:r>
            <a:r>
              <a:rPr lang="ru-RU" dirty="0"/>
              <a:t> не се допуска до </a:t>
            </a:r>
            <a:r>
              <a:rPr lang="ru-RU" dirty="0" err="1"/>
              <a:t>гласуване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294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І. ОБЩИ ПОЛОЖЕНИЯ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r>
              <a:rPr lang="ru-RU" dirty="0" err="1"/>
              <a:t>Членовете</a:t>
            </a:r>
            <a:r>
              <a:rPr lang="ru-RU" dirty="0"/>
              <a:t> на СИК при </a:t>
            </a:r>
            <a:r>
              <a:rPr lang="ru-RU" dirty="0" err="1"/>
              <a:t>изпълнение</a:t>
            </a:r>
            <a:r>
              <a:rPr lang="ru-RU" dirty="0"/>
              <a:t> на </a:t>
            </a:r>
            <a:r>
              <a:rPr lang="ru-RU" dirty="0" err="1"/>
              <a:t>своите</a:t>
            </a:r>
            <a:r>
              <a:rPr lang="ru-RU" dirty="0"/>
              <a:t> функции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длъжностни</a:t>
            </a:r>
            <a:r>
              <a:rPr lang="ru-RU" dirty="0"/>
              <a:t> лица по </a:t>
            </a:r>
            <a:r>
              <a:rPr lang="ru-RU" dirty="0" err="1"/>
              <a:t>смисъла</a:t>
            </a:r>
            <a:r>
              <a:rPr lang="ru-RU" dirty="0"/>
              <a:t> на </a:t>
            </a:r>
            <a:r>
              <a:rPr lang="ru-RU" dirty="0" err="1"/>
              <a:t>Наказателния</a:t>
            </a:r>
            <a:r>
              <a:rPr lang="ru-RU" dirty="0"/>
              <a:t> кодекс. Те не </a:t>
            </a:r>
            <a:r>
              <a:rPr lang="ru-RU" dirty="0" err="1"/>
              <a:t>могат</a:t>
            </a:r>
            <a:r>
              <a:rPr lang="ru-RU" dirty="0"/>
              <a:t> да носят </a:t>
            </a:r>
            <a:r>
              <a:rPr lang="ru-RU" dirty="0" err="1"/>
              <a:t>отличителни</a:t>
            </a:r>
            <a:r>
              <a:rPr lang="ru-RU" dirty="0"/>
              <a:t> </a:t>
            </a:r>
            <a:r>
              <a:rPr lang="ru-RU" dirty="0" err="1"/>
              <a:t>знаци</a:t>
            </a:r>
            <a:r>
              <a:rPr lang="ru-RU" dirty="0"/>
              <a:t> на партия, коалиция, а </a:t>
            </a:r>
            <a:r>
              <a:rPr lang="ru-RU" dirty="0" err="1"/>
              <a:t>също</a:t>
            </a:r>
            <a:r>
              <a:rPr lang="ru-RU" dirty="0"/>
              <a:t> и да </a:t>
            </a:r>
            <a:r>
              <a:rPr lang="ru-RU" dirty="0" err="1"/>
              <a:t>участват</a:t>
            </a:r>
            <a:r>
              <a:rPr lang="ru-RU" dirty="0"/>
              <a:t> в </a:t>
            </a:r>
            <a:r>
              <a:rPr lang="ru-RU" dirty="0" err="1"/>
              <a:t>предизборна</a:t>
            </a:r>
            <a:r>
              <a:rPr lang="ru-RU" dirty="0"/>
              <a:t> агитация.</a:t>
            </a:r>
          </a:p>
          <a:p>
            <a:r>
              <a:rPr lang="ru-RU" dirty="0" err="1"/>
              <a:t>Заседанията</a:t>
            </a:r>
            <a:r>
              <a:rPr lang="ru-RU" dirty="0"/>
              <a:t> на СИК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законни</a:t>
            </a:r>
            <a:r>
              <a:rPr lang="ru-RU" dirty="0"/>
              <a:t>, </a:t>
            </a:r>
            <a:r>
              <a:rPr lang="ru-RU" dirty="0" err="1"/>
              <a:t>ако</a:t>
            </a:r>
            <a:r>
              <a:rPr lang="ru-RU" dirty="0"/>
              <a:t> на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присъстват</a:t>
            </a:r>
            <a:r>
              <a:rPr lang="ru-RU" dirty="0"/>
              <a:t> </a:t>
            </a:r>
            <a:r>
              <a:rPr lang="ru-RU" dirty="0" err="1"/>
              <a:t>повече</a:t>
            </a:r>
            <a:r>
              <a:rPr lang="ru-RU" dirty="0"/>
              <a:t> от </a:t>
            </a:r>
            <a:r>
              <a:rPr lang="ru-RU" dirty="0" err="1"/>
              <a:t>половината</a:t>
            </a:r>
            <a:r>
              <a:rPr lang="ru-RU" dirty="0"/>
              <a:t> от </a:t>
            </a:r>
            <a:r>
              <a:rPr lang="ru-RU" dirty="0" err="1"/>
              <a:t>състава</a:t>
            </a:r>
            <a:r>
              <a:rPr lang="ru-RU" dirty="0"/>
              <a:t> им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299438"/>
            <a:ext cx="9956800" cy="19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749300"/>
            <a:ext cx="10515600" cy="5427663"/>
          </a:xfrm>
        </p:spPr>
        <p:txBody>
          <a:bodyPr>
            <a:normAutofit/>
          </a:bodyPr>
          <a:lstStyle/>
          <a:p>
            <a:r>
              <a:rPr lang="ru-RU" dirty="0"/>
              <a:t>Проверка дали </a:t>
            </a:r>
            <a:r>
              <a:rPr lang="ru-RU" dirty="0" err="1"/>
              <a:t>избирателят</a:t>
            </a:r>
            <a:r>
              <a:rPr lang="ru-RU" dirty="0"/>
              <a:t> е вписан в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  - </a:t>
            </a:r>
            <a:r>
              <a:rPr lang="ru-RU" b="1" dirty="0"/>
              <a:t>Методически указания, част III, </a:t>
            </a:r>
            <a:r>
              <a:rPr lang="ru-RU" b="1" dirty="0" smtClean="0"/>
              <a:t>т. 4.2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ru-RU" dirty="0" err="1"/>
              <a:t>Ако</a:t>
            </a:r>
            <a:r>
              <a:rPr lang="ru-RU" dirty="0"/>
              <a:t> установи </a:t>
            </a:r>
            <a:r>
              <a:rPr lang="ru-RU" dirty="0" err="1"/>
              <a:t>разлика</a:t>
            </a:r>
            <a:r>
              <a:rPr lang="ru-RU" dirty="0"/>
              <a:t> между </a:t>
            </a:r>
            <a:r>
              <a:rPr lang="ru-RU" dirty="0" err="1"/>
              <a:t>някое</a:t>
            </a:r>
            <a:r>
              <a:rPr lang="ru-RU" dirty="0"/>
              <a:t> от </a:t>
            </a:r>
            <a:r>
              <a:rPr lang="ru-RU" dirty="0" err="1"/>
              <a:t>имената</a:t>
            </a:r>
            <a:r>
              <a:rPr lang="ru-RU" dirty="0"/>
              <a:t> на избирателя в документа за </a:t>
            </a:r>
            <a:r>
              <a:rPr lang="ru-RU" dirty="0" err="1"/>
              <a:t>самоличност</a:t>
            </a:r>
            <a:r>
              <a:rPr lang="ru-RU" dirty="0"/>
              <a:t>, </a:t>
            </a:r>
            <a:r>
              <a:rPr lang="ru-RU" dirty="0" err="1"/>
              <a:t>съответно</a:t>
            </a:r>
            <a:r>
              <a:rPr lang="ru-RU" dirty="0"/>
              <a:t> </a:t>
            </a:r>
            <a:r>
              <a:rPr lang="ru-RU" dirty="0" err="1"/>
              <a:t>удостоверението</a:t>
            </a:r>
            <a:r>
              <a:rPr lang="ru-RU" dirty="0"/>
              <a:t> за </a:t>
            </a:r>
            <a:r>
              <a:rPr lang="ru-RU" dirty="0" err="1"/>
              <a:t>издаване</a:t>
            </a:r>
            <a:r>
              <a:rPr lang="ru-RU" dirty="0"/>
              <a:t> на </a:t>
            </a:r>
            <a:r>
              <a:rPr lang="ru-RU" dirty="0" err="1"/>
              <a:t>лични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(по чл. 263, ал. 1 ИК), и </a:t>
            </a:r>
            <a:r>
              <a:rPr lang="ru-RU" dirty="0" err="1"/>
              <a:t>имената</a:t>
            </a:r>
            <a:r>
              <a:rPr lang="ru-RU" dirty="0"/>
              <a:t>, </a:t>
            </a:r>
            <a:r>
              <a:rPr lang="ru-RU" dirty="0" err="1"/>
              <a:t>вписани</a:t>
            </a:r>
            <a:r>
              <a:rPr lang="ru-RU" dirty="0"/>
              <a:t> в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 (при </a:t>
            </a:r>
            <a:r>
              <a:rPr lang="ru-RU" dirty="0" err="1"/>
              <a:t>съвпадане</a:t>
            </a:r>
            <a:r>
              <a:rPr lang="ru-RU" dirty="0"/>
              <a:t> на </a:t>
            </a:r>
            <a:r>
              <a:rPr lang="ru-RU" dirty="0" err="1"/>
              <a:t>постоянния</a:t>
            </a:r>
            <a:r>
              <a:rPr lang="ru-RU" dirty="0"/>
              <a:t> адрес), </a:t>
            </a:r>
            <a:r>
              <a:rPr lang="ru-RU" dirty="0" err="1"/>
              <a:t>членът</a:t>
            </a:r>
            <a:r>
              <a:rPr lang="ru-RU" dirty="0"/>
              <a:t> на СИК </a:t>
            </a:r>
            <a:r>
              <a:rPr lang="ru-RU" dirty="0" err="1"/>
              <a:t>записва</a:t>
            </a:r>
            <a:r>
              <a:rPr lang="ru-RU" dirty="0"/>
              <a:t> </a:t>
            </a:r>
            <a:r>
              <a:rPr lang="ru-RU" dirty="0" err="1"/>
              <a:t>имената</a:t>
            </a:r>
            <a:r>
              <a:rPr lang="ru-RU" dirty="0"/>
              <a:t> от документа за </a:t>
            </a:r>
            <a:r>
              <a:rPr lang="ru-RU" dirty="0" err="1"/>
              <a:t>самоличност</a:t>
            </a:r>
            <a:r>
              <a:rPr lang="ru-RU" dirty="0"/>
              <a:t> в </a:t>
            </a:r>
            <a:r>
              <a:rPr lang="ru-RU" dirty="0" err="1"/>
              <a:t>графата</a:t>
            </a:r>
            <a:r>
              <a:rPr lang="ru-RU" dirty="0"/>
              <a:t> „</a:t>
            </a:r>
            <a:r>
              <a:rPr lang="ru-RU" dirty="0" err="1"/>
              <a:t>Забележки</a:t>
            </a:r>
            <a:r>
              <a:rPr lang="ru-RU" dirty="0"/>
              <a:t>“ на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ru-RU" b="1" u="sng" dirty="0"/>
              <a:t>В случай, че </a:t>
            </a:r>
            <a:r>
              <a:rPr lang="ru-RU" b="1" u="sng" dirty="0" err="1"/>
              <a:t>избирател</a:t>
            </a:r>
            <a:r>
              <a:rPr lang="ru-RU" b="1" u="sng" dirty="0"/>
              <a:t> заяви, че не </a:t>
            </a:r>
            <a:r>
              <a:rPr lang="ru-RU" b="1" u="sng" dirty="0" err="1"/>
              <a:t>желае</a:t>
            </a:r>
            <a:r>
              <a:rPr lang="ru-RU" b="1" u="sng" dirty="0"/>
              <a:t> да </a:t>
            </a:r>
            <a:r>
              <a:rPr lang="ru-RU" b="1" u="sng" dirty="0" err="1"/>
              <a:t>гласува</a:t>
            </a:r>
            <a:r>
              <a:rPr lang="ru-RU" b="1" u="sng" dirty="0"/>
              <a:t> в </a:t>
            </a:r>
            <a:r>
              <a:rPr lang="ru-RU" b="1" u="sng" dirty="0" err="1"/>
              <a:t>единия</a:t>
            </a:r>
            <a:r>
              <a:rPr lang="ru-RU" b="1" u="sng" dirty="0"/>
              <a:t> вид </a:t>
            </a:r>
            <a:r>
              <a:rPr lang="ru-RU" b="1" u="sng" dirty="0" err="1"/>
              <a:t>избор</a:t>
            </a:r>
            <a:r>
              <a:rPr lang="ru-RU" b="1" u="sng" dirty="0"/>
              <a:t>, </a:t>
            </a:r>
            <a:r>
              <a:rPr lang="ru-RU" b="1" u="sng" dirty="0" err="1"/>
              <a:t>данните</a:t>
            </a:r>
            <a:r>
              <a:rPr lang="ru-RU" b="1" u="sng" dirty="0"/>
              <a:t> </a:t>
            </a:r>
            <a:r>
              <a:rPr lang="ru-RU" b="1" u="sng" dirty="0" err="1"/>
              <a:t>му</a:t>
            </a:r>
            <a:r>
              <a:rPr lang="ru-RU" b="1" u="sng" dirty="0"/>
              <a:t> не се </a:t>
            </a:r>
            <a:r>
              <a:rPr lang="ru-RU" b="1" u="sng" dirty="0" err="1"/>
              <a:t>вписват</a:t>
            </a:r>
            <a:r>
              <a:rPr lang="ru-RU" b="1" u="sng" dirty="0"/>
              <a:t> в </a:t>
            </a:r>
            <a:r>
              <a:rPr lang="ru-RU" b="1" u="sng" dirty="0" err="1"/>
              <a:t>избирателния</a:t>
            </a:r>
            <a:r>
              <a:rPr lang="ru-RU" b="1" u="sng" dirty="0"/>
              <a:t> </a:t>
            </a:r>
            <a:r>
              <a:rPr lang="ru-RU" b="1" u="sng" dirty="0" err="1"/>
              <a:t>списък</a:t>
            </a:r>
            <a:r>
              <a:rPr lang="ru-RU" b="1" u="sng" dirty="0"/>
              <a:t> за </a:t>
            </a:r>
            <a:r>
              <a:rPr lang="ru-RU" b="1" u="sng" dirty="0" err="1"/>
              <a:t>този</a:t>
            </a:r>
            <a:r>
              <a:rPr lang="ru-RU" b="1" u="sng" dirty="0"/>
              <a:t> вид </a:t>
            </a:r>
            <a:r>
              <a:rPr lang="ru-RU" b="1" u="sng" dirty="0" err="1"/>
              <a:t>избор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30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Действия на СИК, </a:t>
            </a:r>
            <a:r>
              <a:rPr lang="ru-RU" u="sng" dirty="0" err="1"/>
              <a:t>ако</a:t>
            </a:r>
            <a:r>
              <a:rPr lang="ru-RU" u="sng" dirty="0"/>
              <a:t> </a:t>
            </a:r>
            <a:r>
              <a:rPr lang="ru-RU" u="sng" dirty="0" err="1"/>
              <a:t>избирателят</a:t>
            </a:r>
            <a:r>
              <a:rPr lang="ru-RU" u="sng" dirty="0"/>
              <a:t> не </a:t>
            </a:r>
            <a:r>
              <a:rPr lang="ru-RU" u="sng" dirty="0" err="1"/>
              <a:t>фигурира</a:t>
            </a:r>
            <a:r>
              <a:rPr lang="ru-RU" u="sng" dirty="0"/>
              <a:t> в </a:t>
            </a:r>
            <a:r>
              <a:rPr lang="ru-RU" u="sng" dirty="0" err="1"/>
              <a:t>избирателния</a:t>
            </a:r>
            <a:r>
              <a:rPr lang="ru-RU" u="sng" dirty="0"/>
              <a:t> </a:t>
            </a:r>
            <a:r>
              <a:rPr lang="ru-RU" u="sng" dirty="0" err="1"/>
              <a:t>списък</a:t>
            </a:r>
            <a:r>
              <a:rPr lang="ru-RU" u="sng" dirty="0"/>
              <a:t> и е вписан в </a:t>
            </a:r>
            <a:r>
              <a:rPr lang="ru-RU" u="sng" dirty="0" err="1"/>
              <a:t>списъка</a:t>
            </a:r>
            <a:r>
              <a:rPr lang="ru-RU" u="sng" dirty="0"/>
              <a:t> на </a:t>
            </a:r>
            <a:r>
              <a:rPr lang="ru-RU" u="sng" dirty="0" err="1"/>
              <a:t>заличените</a:t>
            </a:r>
            <a:r>
              <a:rPr lang="ru-RU" u="sng" dirty="0"/>
              <a:t> лица </a:t>
            </a:r>
            <a:r>
              <a:rPr lang="ru-RU" dirty="0"/>
              <a:t>- </a:t>
            </a:r>
            <a:r>
              <a:rPr lang="ru-RU" b="1" dirty="0"/>
              <a:t>Методически указания, част III, т.4.3 </a:t>
            </a:r>
            <a:r>
              <a:rPr lang="ru-RU" dirty="0"/>
              <a:t> - подробно е описана </a:t>
            </a:r>
            <a:r>
              <a:rPr lang="ru-RU" dirty="0" err="1"/>
              <a:t>причината</a:t>
            </a:r>
            <a:r>
              <a:rPr lang="ru-RU" dirty="0"/>
              <a:t> за </a:t>
            </a:r>
            <a:r>
              <a:rPr lang="ru-RU" dirty="0" err="1"/>
              <a:t>вписване</a:t>
            </a:r>
            <a:r>
              <a:rPr lang="ru-RU" dirty="0"/>
              <a:t> на избирателя в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 и </a:t>
            </a:r>
            <a:r>
              <a:rPr lang="ru-RU" dirty="0" err="1"/>
              <a:t>какви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необходимите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представи</a:t>
            </a:r>
            <a:r>
              <a:rPr lang="ru-RU" dirty="0"/>
              <a:t> за да </a:t>
            </a:r>
            <a:r>
              <a:rPr lang="ru-RU" dirty="0" err="1"/>
              <a:t>докаже</a:t>
            </a:r>
            <a:r>
              <a:rPr lang="ru-RU" dirty="0"/>
              <a:t>, че е </a:t>
            </a:r>
            <a:r>
              <a:rPr lang="ru-RU" dirty="0" err="1"/>
              <a:t>отпаднало</a:t>
            </a:r>
            <a:r>
              <a:rPr lang="ru-RU" dirty="0"/>
              <a:t> </a:t>
            </a:r>
            <a:r>
              <a:rPr lang="ru-RU" dirty="0" err="1"/>
              <a:t>основанието</a:t>
            </a:r>
            <a:r>
              <a:rPr lang="ru-RU" dirty="0"/>
              <a:t> за </a:t>
            </a:r>
            <a:r>
              <a:rPr lang="ru-RU" dirty="0" err="1"/>
              <a:t>вписване</a:t>
            </a:r>
            <a:r>
              <a:rPr lang="ru-RU" dirty="0"/>
              <a:t> в </a:t>
            </a:r>
            <a:r>
              <a:rPr lang="ru-RU" dirty="0" err="1"/>
              <a:t>списъка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заличените</a:t>
            </a:r>
            <a:r>
              <a:rPr lang="ru-RU" dirty="0" smtClean="0"/>
              <a:t> лица.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съмнение</a:t>
            </a:r>
            <a:r>
              <a:rPr lang="ru-RU" dirty="0" smtClean="0"/>
              <a:t> </a:t>
            </a:r>
            <a:r>
              <a:rPr lang="ru-RU" dirty="0" err="1" smtClean="0"/>
              <a:t>защо</a:t>
            </a:r>
            <a:r>
              <a:rPr lang="ru-RU" dirty="0" smtClean="0"/>
              <a:t> </a:t>
            </a:r>
            <a:r>
              <a:rPr lang="ru-RU" dirty="0" err="1" smtClean="0"/>
              <a:t>лицет</a:t>
            </a:r>
            <a:r>
              <a:rPr lang="bg-BG" smtClean="0"/>
              <a:t>о</a:t>
            </a:r>
            <a:r>
              <a:rPr lang="ru-RU" smtClean="0"/>
              <a:t> </a:t>
            </a:r>
            <a:r>
              <a:rPr lang="ru-RU" dirty="0" smtClean="0"/>
              <a:t>не е в </a:t>
            </a:r>
            <a:r>
              <a:rPr lang="ru-RU" dirty="0" err="1" smtClean="0"/>
              <a:t>избирателния</a:t>
            </a:r>
            <a:r>
              <a:rPr lang="ru-RU" dirty="0" smtClean="0"/>
              <a:t> </a:t>
            </a:r>
            <a:r>
              <a:rPr lang="ru-RU" dirty="0" err="1"/>
              <a:t>списък</a:t>
            </a:r>
            <a:r>
              <a:rPr lang="ru-RU" dirty="0"/>
              <a:t> </a:t>
            </a:r>
            <a:r>
              <a:rPr lang="ru-RU" dirty="0" smtClean="0"/>
              <a:t>се </a:t>
            </a:r>
            <a:r>
              <a:rPr lang="ru-RU" dirty="0" err="1" smtClean="0"/>
              <a:t>обадете</a:t>
            </a:r>
            <a:r>
              <a:rPr lang="ru-RU" dirty="0" smtClean="0"/>
              <a:t> за справка в </a:t>
            </a:r>
            <a:r>
              <a:rPr lang="ru-RU" dirty="0" err="1" smtClean="0"/>
              <a:t>общината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bg-BG" dirty="0" smtClean="0"/>
              <a:t>Всяка </a:t>
            </a:r>
            <a:r>
              <a:rPr lang="bg-BG" dirty="0"/>
              <a:t>секция разполага със Списък на заличените лица в изборите за членове на Европейския парламент от Република България (Приложение № 14-ЕП) и Списък на заличените лица в изборите за народни представители (Приложение № 15-НС).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609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err="1"/>
              <a:t>Дописване</a:t>
            </a:r>
            <a:r>
              <a:rPr lang="ru-RU" sz="3200" b="1" i="1" dirty="0"/>
              <a:t> на избиратели в </a:t>
            </a:r>
            <a:r>
              <a:rPr lang="ru-RU" sz="3200" b="1" i="1" dirty="0" err="1"/>
              <a:t>допълнителната</a:t>
            </a:r>
            <a:r>
              <a:rPr lang="ru-RU" sz="3200" b="1" i="1" dirty="0"/>
              <a:t> страница на </a:t>
            </a:r>
            <a:r>
              <a:rPr lang="ru-RU" sz="3200" b="1" i="1" dirty="0" err="1"/>
              <a:t>избирателния</a:t>
            </a:r>
            <a:r>
              <a:rPr lang="ru-RU" sz="3200" b="1" i="1" dirty="0"/>
              <a:t> </a:t>
            </a:r>
            <a:r>
              <a:rPr lang="ru-RU" sz="3200" b="1" i="1" dirty="0" err="1"/>
              <a:t>списък</a:t>
            </a:r>
            <a:r>
              <a:rPr lang="ru-RU" sz="3200" b="1" i="1" dirty="0"/>
              <a:t> (под </a:t>
            </a:r>
            <a:r>
              <a:rPr lang="ru-RU" sz="3200" b="1" i="1" dirty="0" err="1"/>
              <a:t>чертата</a:t>
            </a:r>
            <a:r>
              <a:rPr lang="ru-RU" sz="3200" b="1" i="1" dirty="0"/>
              <a:t>) в </a:t>
            </a:r>
            <a:r>
              <a:rPr lang="ru-RU" sz="3200" b="1" i="1" dirty="0" err="1"/>
              <a:t>изборния</a:t>
            </a:r>
            <a:r>
              <a:rPr lang="ru-RU" sz="3200" b="1" i="1" dirty="0"/>
              <a:t> </a:t>
            </a:r>
            <a:r>
              <a:rPr lang="ru-RU" sz="3200" b="1" i="1" dirty="0" err="1"/>
              <a:t>ден</a:t>
            </a:r>
            <a:endParaRPr lang="bg-BG" sz="32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70364"/>
            <a:ext cx="10515600" cy="45431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 </a:t>
            </a:r>
            <a:r>
              <a:rPr lang="ru-RU" dirty="0" err="1"/>
              <a:t>възникване</a:t>
            </a:r>
            <a:r>
              <a:rPr lang="ru-RU" dirty="0"/>
              <a:t> на </a:t>
            </a:r>
            <a:r>
              <a:rPr lang="ru-RU" dirty="0" err="1"/>
              <a:t>такъв</a:t>
            </a:r>
            <a:r>
              <a:rPr lang="ru-RU" dirty="0"/>
              <a:t> казус СИК </a:t>
            </a:r>
            <a:r>
              <a:rPr lang="ru-RU" u="sng" dirty="0" err="1"/>
              <a:t>задължително</a:t>
            </a:r>
            <a:r>
              <a:rPr lang="ru-RU" dirty="0"/>
              <a:t> </a:t>
            </a:r>
            <a:r>
              <a:rPr lang="ru-RU" dirty="0" err="1"/>
              <a:t>отваря</a:t>
            </a:r>
            <a:r>
              <a:rPr lang="ru-RU" dirty="0"/>
              <a:t> </a:t>
            </a:r>
            <a:r>
              <a:rPr lang="ru-RU" b="1" dirty="0"/>
              <a:t>Методически указания, част III, т.4.4</a:t>
            </a:r>
            <a:r>
              <a:rPr lang="ru-RU" dirty="0"/>
              <a:t>, </a:t>
            </a:r>
            <a:r>
              <a:rPr lang="ru-RU" dirty="0" err="1"/>
              <a:t>където</a:t>
            </a:r>
            <a:r>
              <a:rPr lang="ru-RU" dirty="0"/>
              <a:t> подробно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описани</a:t>
            </a:r>
            <a:r>
              <a:rPr lang="ru-RU" dirty="0"/>
              <a:t> кои категории лица </a:t>
            </a:r>
            <a:r>
              <a:rPr lang="ru-RU" dirty="0" err="1"/>
              <a:t>имат</a:t>
            </a:r>
            <a:r>
              <a:rPr lang="ru-RU" dirty="0"/>
              <a:t> право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дописани</a:t>
            </a:r>
            <a:r>
              <a:rPr lang="ru-RU" dirty="0"/>
              <a:t> под черта.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ru-RU" u="sng" dirty="0" err="1" smtClean="0"/>
              <a:t>Най-често</a:t>
            </a:r>
            <a:r>
              <a:rPr lang="ru-RU" u="sng" dirty="0" smtClean="0"/>
              <a:t> </a:t>
            </a:r>
            <a:r>
              <a:rPr lang="ru-RU" u="sng" dirty="0"/>
              <a:t>под </a:t>
            </a:r>
            <a:r>
              <a:rPr lang="ru-RU" u="sng" dirty="0" err="1"/>
              <a:t>чертата</a:t>
            </a:r>
            <a:r>
              <a:rPr lang="ru-RU" u="sng" dirty="0"/>
              <a:t> се </a:t>
            </a:r>
            <a:r>
              <a:rPr lang="ru-RU" u="sng" dirty="0" err="1"/>
              <a:t>дописват</a:t>
            </a:r>
            <a:r>
              <a:rPr lang="ru-RU" u="sng" dirty="0"/>
              <a:t>:</a:t>
            </a:r>
          </a:p>
          <a:p>
            <a:r>
              <a:rPr lang="ru-RU" dirty="0" err="1"/>
              <a:t>Членовете</a:t>
            </a:r>
            <a:r>
              <a:rPr lang="ru-RU" dirty="0"/>
              <a:t> на СИК, </a:t>
            </a:r>
            <a:r>
              <a:rPr lang="ru-RU" dirty="0" err="1"/>
              <a:t>охраната</a:t>
            </a:r>
            <a:r>
              <a:rPr lang="ru-RU" dirty="0"/>
              <a:t> на </a:t>
            </a:r>
            <a:r>
              <a:rPr lang="ru-RU" dirty="0" err="1"/>
              <a:t>съответната</a:t>
            </a:r>
            <a:r>
              <a:rPr lang="ru-RU" dirty="0"/>
              <a:t> секция и </a:t>
            </a:r>
            <a:r>
              <a:rPr lang="ru-RU" dirty="0" err="1"/>
              <a:t>лицата</a:t>
            </a:r>
            <a:r>
              <a:rPr lang="ru-RU" dirty="0"/>
              <a:t> по </a:t>
            </a:r>
            <a:r>
              <a:rPr lang="ru-RU" dirty="0" err="1"/>
              <a:t>поддръжка</a:t>
            </a:r>
            <a:r>
              <a:rPr lang="ru-RU" dirty="0"/>
              <a:t> на </a:t>
            </a:r>
            <a:r>
              <a:rPr lang="ru-RU" dirty="0" err="1"/>
              <a:t>техническите</a:t>
            </a:r>
            <a:r>
              <a:rPr lang="ru-RU" dirty="0"/>
              <a:t> устройства за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обслужват</a:t>
            </a:r>
            <a:r>
              <a:rPr lang="ru-RU" dirty="0"/>
              <a:t> секция, различна от </a:t>
            </a:r>
            <a:r>
              <a:rPr lang="ru-RU" dirty="0" err="1"/>
              <a:t>тази</a:t>
            </a:r>
            <a:r>
              <a:rPr lang="ru-RU" dirty="0"/>
              <a:t> по </a:t>
            </a:r>
            <a:r>
              <a:rPr lang="ru-RU" dirty="0" err="1"/>
              <a:t>постоянния</a:t>
            </a:r>
            <a:r>
              <a:rPr lang="ru-RU" dirty="0"/>
              <a:t> им адрес </a:t>
            </a:r>
            <a:r>
              <a:rPr lang="ru-RU" dirty="0" err="1"/>
              <a:t>гласуват</a:t>
            </a:r>
            <a:r>
              <a:rPr lang="ru-RU" dirty="0"/>
              <a:t>, след </a:t>
            </a:r>
            <a:r>
              <a:rPr lang="ru-RU" dirty="0" err="1"/>
              <a:t>като</a:t>
            </a:r>
            <a:r>
              <a:rPr lang="ru-RU" dirty="0"/>
              <a:t> представят декларация по образец – Приложение № 87-ЕП, </a:t>
            </a:r>
            <a:r>
              <a:rPr lang="ru-RU" dirty="0" err="1"/>
              <a:t>съответно</a:t>
            </a:r>
            <a:r>
              <a:rPr lang="ru-RU" dirty="0"/>
              <a:t> Приложение № 85-НС, че 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гласували</a:t>
            </a:r>
            <a:r>
              <a:rPr lang="ru-RU" dirty="0"/>
              <a:t> и </a:t>
            </a:r>
            <a:r>
              <a:rPr lang="ru-RU" dirty="0" err="1"/>
              <a:t>няма</a:t>
            </a:r>
            <a:r>
              <a:rPr lang="ru-RU" dirty="0"/>
              <a:t> да </a:t>
            </a:r>
            <a:r>
              <a:rPr lang="ru-RU" dirty="0" err="1"/>
              <a:t>гласуват</a:t>
            </a:r>
            <a:r>
              <a:rPr lang="ru-RU" dirty="0"/>
              <a:t> на </a:t>
            </a:r>
            <a:r>
              <a:rPr lang="ru-RU" dirty="0" err="1"/>
              <a:t>друго</a:t>
            </a:r>
            <a:r>
              <a:rPr lang="ru-RU" dirty="0"/>
              <a:t> </a:t>
            </a:r>
            <a:r>
              <a:rPr lang="ru-RU" dirty="0" err="1"/>
              <a:t>място</a:t>
            </a:r>
            <a:r>
              <a:rPr lang="ru-RU" dirty="0"/>
              <a:t>. В графа „</a:t>
            </a:r>
            <a:r>
              <a:rPr lang="ru-RU" dirty="0" err="1"/>
              <a:t>Забележки</a:t>
            </a:r>
            <a:r>
              <a:rPr lang="ru-RU" dirty="0"/>
              <a:t>“ на </a:t>
            </a:r>
            <a:r>
              <a:rPr lang="ru-RU" dirty="0" err="1"/>
              <a:t>съответния</a:t>
            </a:r>
            <a:r>
              <a:rPr lang="ru-RU" dirty="0"/>
              <a:t> избирателен </a:t>
            </a:r>
            <a:r>
              <a:rPr lang="ru-RU" dirty="0" err="1"/>
              <a:t>списък</a:t>
            </a:r>
            <a:r>
              <a:rPr lang="ru-RU" dirty="0"/>
              <a:t> </a:t>
            </a:r>
            <a:r>
              <a:rPr lang="ru-RU" dirty="0" err="1"/>
              <a:t>членът</a:t>
            </a:r>
            <a:r>
              <a:rPr lang="ru-RU" dirty="0"/>
              <a:t> на СИК </a:t>
            </a:r>
            <a:r>
              <a:rPr lang="ru-RU" dirty="0" err="1"/>
              <a:t>отбелязва</a:t>
            </a:r>
            <a:r>
              <a:rPr lang="ru-RU" dirty="0"/>
              <a:t> </a:t>
            </a:r>
            <a:r>
              <a:rPr lang="ru-RU" dirty="0" err="1"/>
              <a:t>основанието</a:t>
            </a:r>
            <a:r>
              <a:rPr lang="ru-RU" dirty="0"/>
              <a:t> за </a:t>
            </a:r>
            <a:r>
              <a:rPr lang="ru-RU" dirty="0" err="1"/>
              <a:t>вписване</a:t>
            </a:r>
            <a:r>
              <a:rPr lang="ru-RU" dirty="0"/>
              <a:t> – „чл. 233 ИК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Внимание: </a:t>
            </a:r>
            <a:r>
              <a:rPr lang="ru-RU" dirty="0" err="1" smtClean="0"/>
              <a:t>Присъстващите</a:t>
            </a:r>
            <a:r>
              <a:rPr lang="ru-RU" dirty="0" smtClean="0"/>
              <a:t> в </a:t>
            </a:r>
            <a:r>
              <a:rPr lang="ru-RU" dirty="0" err="1" smtClean="0"/>
              <a:t>помещението</a:t>
            </a:r>
            <a:r>
              <a:rPr lang="ru-RU" dirty="0" smtClean="0"/>
              <a:t> </a:t>
            </a:r>
            <a:r>
              <a:rPr lang="ru-RU" dirty="0" err="1" smtClean="0"/>
              <a:t>застъпници</a:t>
            </a:r>
            <a:r>
              <a:rPr lang="ru-RU" dirty="0" smtClean="0"/>
              <a:t>, представители на партии </a:t>
            </a:r>
            <a:r>
              <a:rPr lang="ru-RU" b="1" dirty="0" smtClean="0"/>
              <a:t>не </a:t>
            </a:r>
            <a:r>
              <a:rPr lang="ru-RU" b="1" dirty="0" err="1" smtClean="0"/>
              <a:t>са</a:t>
            </a:r>
            <a:r>
              <a:rPr lang="ru-RU" b="1" dirty="0" smtClean="0"/>
              <a:t> </a:t>
            </a:r>
            <a:r>
              <a:rPr lang="ru-RU" b="1" dirty="0" err="1" smtClean="0"/>
              <a:t>длъжностни</a:t>
            </a:r>
            <a:r>
              <a:rPr lang="ru-RU" b="1" dirty="0" smtClean="0"/>
              <a:t> лица </a:t>
            </a:r>
            <a:r>
              <a:rPr lang="ru-RU" dirty="0" smtClean="0"/>
              <a:t>и не </a:t>
            </a:r>
            <a:r>
              <a:rPr lang="ru-RU" dirty="0" err="1" smtClean="0"/>
              <a:t>могат</a:t>
            </a:r>
            <a:r>
              <a:rPr lang="ru-RU" dirty="0" smtClean="0"/>
              <a:t> да </a:t>
            </a:r>
            <a:r>
              <a:rPr lang="ru-RU" dirty="0" err="1" smtClean="0"/>
              <a:t>гласуват</a:t>
            </a:r>
            <a:r>
              <a:rPr lang="ru-RU" dirty="0" smtClean="0"/>
              <a:t> в </a:t>
            </a:r>
            <a:r>
              <a:rPr lang="ru-RU" dirty="0" err="1" smtClean="0"/>
              <a:t>секциите</a:t>
            </a:r>
            <a:r>
              <a:rPr lang="ru-RU" dirty="0" smtClean="0"/>
              <a:t> в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разпределени</a:t>
            </a:r>
            <a:r>
              <a:rPr lang="ru-RU" dirty="0" smtClean="0"/>
              <a:t>. Те </a:t>
            </a:r>
            <a:r>
              <a:rPr lang="ru-RU" dirty="0" err="1" smtClean="0"/>
              <a:t>могат</a:t>
            </a:r>
            <a:r>
              <a:rPr lang="ru-RU" dirty="0" smtClean="0"/>
              <a:t> да </a:t>
            </a:r>
            <a:r>
              <a:rPr lang="ru-RU" dirty="0" err="1" smtClean="0"/>
              <a:t>гласуват</a:t>
            </a:r>
            <a:r>
              <a:rPr lang="ru-RU" dirty="0" smtClean="0"/>
              <a:t> само по постоянен или </a:t>
            </a:r>
            <a:r>
              <a:rPr lang="ru-RU" dirty="0" err="1" smtClean="0"/>
              <a:t>настоящ</a:t>
            </a:r>
            <a:r>
              <a:rPr lang="ru-RU" dirty="0" smtClean="0"/>
              <a:t> адрес.</a:t>
            </a:r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830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5080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Представените</a:t>
            </a:r>
            <a:r>
              <a:rPr lang="ru-RU" b="1" dirty="0"/>
              <a:t> при </a:t>
            </a:r>
            <a:r>
              <a:rPr lang="ru-RU" b="1" dirty="0" err="1"/>
              <a:t>гласуването</a:t>
            </a:r>
            <a:r>
              <a:rPr lang="ru-RU" b="1" dirty="0"/>
              <a:t> удостоверения </a:t>
            </a:r>
            <a:r>
              <a:rPr lang="ru-RU" dirty="0"/>
              <a:t>– Приложение № 18-ЕП/НС и Приложение № 78-ЕП/НС, с</a:t>
            </a:r>
            <a:r>
              <a:rPr lang="ru-RU" b="1" dirty="0"/>
              <a:t>е </a:t>
            </a:r>
            <a:r>
              <a:rPr lang="ru-RU" b="1" dirty="0" err="1"/>
              <a:t>прилагат</a:t>
            </a:r>
            <a:r>
              <a:rPr lang="ru-RU" b="1" dirty="0"/>
              <a:t> в оригинал </a:t>
            </a:r>
            <a:r>
              <a:rPr lang="ru-RU" b="1" dirty="0" err="1"/>
              <a:t>към</a:t>
            </a:r>
            <a:r>
              <a:rPr lang="ru-RU" b="1" dirty="0"/>
              <a:t> </a:t>
            </a:r>
            <a:r>
              <a:rPr lang="ru-RU" b="1" dirty="0" err="1"/>
              <a:t>избирателния</a:t>
            </a:r>
            <a:r>
              <a:rPr lang="ru-RU" b="1" dirty="0"/>
              <a:t> </a:t>
            </a:r>
            <a:r>
              <a:rPr lang="ru-RU" b="1" dirty="0" err="1"/>
              <a:t>списък</a:t>
            </a:r>
            <a:r>
              <a:rPr lang="ru-RU" b="1" dirty="0"/>
              <a:t> за </a:t>
            </a:r>
            <a:r>
              <a:rPr lang="ru-RU" b="1" dirty="0" err="1"/>
              <a:t>гласуване</a:t>
            </a:r>
            <a:r>
              <a:rPr lang="ru-RU" b="1" dirty="0"/>
              <a:t> в </a:t>
            </a:r>
            <a:r>
              <a:rPr lang="ru-RU" b="1" dirty="0" err="1"/>
              <a:t>изборите</a:t>
            </a:r>
            <a:r>
              <a:rPr lang="ru-RU" b="1" dirty="0"/>
              <a:t> за </a:t>
            </a:r>
            <a:r>
              <a:rPr lang="ru-RU" b="1" dirty="0" err="1"/>
              <a:t>членове</a:t>
            </a:r>
            <a:r>
              <a:rPr lang="ru-RU" b="1" dirty="0"/>
              <a:t> на </a:t>
            </a:r>
            <a:r>
              <a:rPr lang="ru-RU" b="1" dirty="0" err="1"/>
              <a:t>Европейския</a:t>
            </a:r>
            <a:r>
              <a:rPr lang="ru-RU" b="1" dirty="0"/>
              <a:t> парламент от </a:t>
            </a:r>
            <a:r>
              <a:rPr lang="ru-RU" b="1" dirty="0" err="1"/>
              <a:t>Република</a:t>
            </a:r>
            <a:r>
              <a:rPr lang="ru-RU" b="1" dirty="0"/>
              <a:t> </a:t>
            </a:r>
            <a:r>
              <a:rPr lang="ru-RU" b="1" dirty="0" err="1"/>
              <a:t>България</a:t>
            </a:r>
            <a:r>
              <a:rPr lang="ru-RU" b="1" dirty="0"/>
              <a:t>, а копия от </a:t>
            </a:r>
            <a:r>
              <a:rPr lang="ru-RU" b="1" dirty="0" err="1"/>
              <a:t>тях</a:t>
            </a:r>
            <a:r>
              <a:rPr lang="ru-RU" b="1" dirty="0"/>
              <a:t> се </a:t>
            </a:r>
            <a:r>
              <a:rPr lang="ru-RU" b="1" dirty="0" err="1"/>
              <a:t>прилагат</a:t>
            </a:r>
            <a:r>
              <a:rPr lang="ru-RU" b="1" dirty="0"/>
              <a:t> </a:t>
            </a:r>
            <a:r>
              <a:rPr lang="ru-RU" b="1" dirty="0" err="1"/>
              <a:t>към</a:t>
            </a:r>
            <a:r>
              <a:rPr lang="ru-RU" b="1" dirty="0"/>
              <a:t> </a:t>
            </a:r>
            <a:r>
              <a:rPr lang="ru-RU" b="1" dirty="0" err="1"/>
              <a:t>избирателния</a:t>
            </a:r>
            <a:r>
              <a:rPr lang="ru-RU" b="1" dirty="0"/>
              <a:t> </a:t>
            </a:r>
            <a:r>
              <a:rPr lang="ru-RU" b="1" dirty="0" err="1"/>
              <a:t>списък</a:t>
            </a:r>
            <a:r>
              <a:rPr lang="ru-RU" b="1" dirty="0"/>
              <a:t> за </a:t>
            </a:r>
            <a:r>
              <a:rPr lang="ru-RU" b="1" dirty="0" err="1"/>
              <a:t>гласуване</a:t>
            </a:r>
            <a:r>
              <a:rPr lang="ru-RU" b="1" dirty="0"/>
              <a:t> в </a:t>
            </a:r>
            <a:r>
              <a:rPr lang="ru-RU" b="1" dirty="0" err="1"/>
              <a:t>изборите</a:t>
            </a:r>
            <a:r>
              <a:rPr lang="ru-RU" b="1" dirty="0"/>
              <a:t> за </a:t>
            </a:r>
            <a:r>
              <a:rPr lang="ru-RU" b="1" dirty="0" err="1"/>
              <a:t>народни</a:t>
            </a:r>
            <a:r>
              <a:rPr lang="ru-RU" b="1" dirty="0"/>
              <a:t> представители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sz="1100" dirty="0" smtClean="0"/>
          </a:p>
          <a:p>
            <a:r>
              <a:rPr lang="ru-RU" dirty="0" smtClean="0"/>
              <a:t> </a:t>
            </a:r>
            <a:r>
              <a:rPr lang="ru-RU" b="1" dirty="0" err="1"/>
              <a:t>Удостоверенията</a:t>
            </a:r>
            <a:r>
              <a:rPr lang="ru-RU" b="1" dirty="0"/>
              <a:t> </a:t>
            </a:r>
            <a:r>
              <a:rPr lang="ru-RU" dirty="0"/>
              <a:t>Приложение № 32-ЕП и Приложение № 33-НС, и </a:t>
            </a:r>
            <a:r>
              <a:rPr lang="ru-RU" b="1" dirty="0" err="1"/>
              <a:t>декларациите</a:t>
            </a:r>
            <a:r>
              <a:rPr lang="ru-RU" dirty="0"/>
              <a:t> – Приложение № 87-ЕП и Приложение № 85-НС, </a:t>
            </a:r>
            <a:r>
              <a:rPr lang="ru-RU" b="1" dirty="0"/>
              <a:t>се </a:t>
            </a:r>
            <a:r>
              <a:rPr lang="ru-RU" b="1" dirty="0" err="1"/>
              <a:t>прилагат</a:t>
            </a:r>
            <a:r>
              <a:rPr lang="ru-RU" b="1" dirty="0"/>
              <a:t> в оригинал </a:t>
            </a:r>
            <a:r>
              <a:rPr lang="ru-RU" b="1" dirty="0" err="1"/>
              <a:t>към</a:t>
            </a:r>
            <a:r>
              <a:rPr lang="ru-RU" b="1" dirty="0"/>
              <a:t> </a:t>
            </a:r>
            <a:r>
              <a:rPr lang="ru-RU" b="1" dirty="0" err="1"/>
              <a:t>съответния</a:t>
            </a:r>
            <a:r>
              <a:rPr lang="ru-RU" b="1" dirty="0"/>
              <a:t> избирателен </a:t>
            </a:r>
            <a:r>
              <a:rPr lang="ru-RU" b="1" dirty="0" err="1"/>
              <a:t>списък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sz="1100" dirty="0" smtClean="0"/>
          </a:p>
          <a:p>
            <a:r>
              <a:rPr lang="bg-BG" dirty="0"/>
              <a:t>Секционните избирателни комисии предоставят на избирателите образците на декларации Приложение № 87-ЕП и Приложение № 85-НС, описани по-горе.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794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830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/>
              <a:t>ВАЖНО! </a:t>
            </a:r>
            <a:r>
              <a:rPr lang="ru-RU" dirty="0" err="1"/>
              <a:t>Документът</a:t>
            </a:r>
            <a:r>
              <a:rPr lang="ru-RU" dirty="0"/>
              <a:t> за </a:t>
            </a:r>
            <a:r>
              <a:rPr lang="ru-RU" dirty="0" err="1"/>
              <a:t>самоличност</a:t>
            </a:r>
            <a:r>
              <a:rPr lang="ru-RU" dirty="0"/>
              <a:t> на избирателя се </a:t>
            </a:r>
            <a:r>
              <a:rPr lang="ru-RU" dirty="0" err="1"/>
              <a:t>връща</a:t>
            </a:r>
            <a:r>
              <a:rPr lang="ru-RU" dirty="0"/>
              <a:t> само след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пусне</a:t>
            </a:r>
            <a:r>
              <a:rPr lang="ru-RU" dirty="0"/>
              <a:t> </a:t>
            </a:r>
            <a:r>
              <a:rPr lang="ru-RU" dirty="0" err="1"/>
              <a:t>хартиената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 или </a:t>
            </a:r>
            <a:r>
              <a:rPr lang="ru-RU" dirty="0" err="1"/>
              <a:t>бюлетината</a:t>
            </a:r>
            <a:r>
              <a:rPr lang="ru-RU" dirty="0"/>
              <a:t> от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/>
              <a:t> в </a:t>
            </a:r>
            <a:r>
              <a:rPr lang="ru-RU" dirty="0" err="1"/>
              <a:t>съответната</a:t>
            </a:r>
            <a:r>
              <a:rPr lang="ru-RU" dirty="0"/>
              <a:t> </a:t>
            </a:r>
            <a:r>
              <a:rPr lang="ru-RU" dirty="0" err="1"/>
              <a:t>избирателна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 и положи </a:t>
            </a:r>
            <a:r>
              <a:rPr lang="ru-RU" dirty="0" err="1"/>
              <a:t>подпис</a:t>
            </a:r>
            <a:r>
              <a:rPr lang="ru-RU" dirty="0"/>
              <a:t> в </a:t>
            </a:r>
            <a:r>
              <a:rPr lang="ru-RU" dirty="0" err="1"/>
              <a:t>съответния</a:t>
            </a:r>
            <a:r>
              <a:rPr lang="ru-RU" dirty="0"/>
              <a:t> избирателен </a:t>
            </a:r>
            <a:r>
              <a:rPr lang="ru-RU" dirty="0" err="1"/>
              <a:t>списък</a:t>
            </a:r>
            <a:r>
              <a:rPr lang="ru-RU" dirty="0"/>
              <a:t>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906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787400"/>
          </a:xfrm>
        </p:spPr>
        <p:txBody>
          <a:bodyPr>
            <a:noAutofit/>
          </a:bodyPr>
          <a:lstStyle/>
          <a:p>
            <a:r>
              <a:rPr lang="ru-RU" sz="3000" b="1" i="1" dirty="0" err="1"/>
              <a:t>Допускане</a:t>
            </a:r>
            <a:r>
              <a:rPr lang="ru-RU" sz="3000" b="1" i="1" dirty="0"/>
              <a:t> до </a:t>
            </a:r>
            <a:r>
              <a:rPr lang="ru-RU" sz="3000" b="1" i="1" dirty="0" err="1"/>
              <a:t>гласуване</a:t>
            </a:r>
            <a:r>
              <a:rPr lang="ru-RU" sz="3000" b="1" i="1" dirty="0"/>
              <a:t> на </a:t>
            </a:r>
            <a:r>
              <a:rPr lang="ru-RU" sz="3000" b="1" i="1" dirty="0" err="1"/>
              <a:t>гражданите</a:t>
            </a:r>
            <a:r>
              <a:rPr lang="ru-RU" sz="3000" b="1" i="1" dirty="0"/>
              <a:t> на друга </a:t>
            </a:r>
            <a:r>
              <a:rPr lang="ru-RU" sz="3000" b="1" i="1" dirty="0" err="1"/>
              <a:t>държава</a:t>
            </a:r>
            <a:r>
              <a:rPr lang="ru-RU" sz="3000" b="1" i="1" dirty="0"/>
              <a:t> – </a:t>
            </a:r>
            <a:r>
              <a:rPr lang="ru-RU" sz="3000" b="1" i="1" dirty="0" err="1"/>
              <a:t>членка</a:t>
            </a:r>
            <a:r>
              <a:rPr lang="ru-RU" sz="3000" b="1" i="1" dirty="0"/>
              <a:t> на </a:t>
            </a:r>
            <a:r>
              <a:rPr lang="ru-RU" sz="3000" b="1" i="1" dirty="0" err="1"/>
              <a:t>Европейския</a:t>
            </a:r>
            <a:r>
              <a:rPr lang="ru-RU" sz="3000" b="1" i="1" dirty="0"/>
              <a:t> </a:t>
            </a:r>
            <a:r>
              <a:rPr lang="ru-RU" sz="3000" b="1" i="1" dirty="0" err="1"/>
              <a:t>съюз</a:t>
            </a:r>
            <a:r>
              <a:rPr lang="ru-RU" sz="3000" b="1" i="1" dirty="0"/>
              <a:t> в </a:t>
            </a:r>
            <a:r>
              <a:rPr lang="ru-RU" sz="3000" b="1" i="1" dirty="0" err="1"/>
              <a:t>изборите</a:t>
            </a:r>
            <a:r>
              <a:rPr lang="ru-RU" sz="3000" b="1" i="1" dirty="0"/>
              <a:t> за </a:t>
            </a:r>
            <a:r>
              <a:rPr lang="ru-RU" sz="3000" b="1" i="1" dirty="0" err="1"/>
              <a:t>членове</a:t>
            </a:r>
            <a:r>
              <a:rPr lang="ru-RU" sz="3000" b="1" i="1" dirty="0"/>
              <a:t> на </a:t>
            </a:r>
            <a:r>
              <a:rPr lang="ru-RU" sz="3000" b="1" i="1" dirty="0" err="1"/>
              <a:t>Европейския</a:t>
            </a:r>
            <a:r>
              <a:rPr lang="ru-RU" sz="3000" b="1" i="1" dirty="0"/>
              <a:t> парламент от </a:t>
            </a:r>
            <a:r>
              <a:rPr lang="ru-RU" sz="3000" b="1" i="1" dirty="0" err="1"/>
              <a:t>Република</a:t>
            </a:r>
            <a:r>
              <a:rPr lang="ru-RU" sz="3000" b="1" i="1" dirty="0"/>
              <a:t> </a:t>
            </a:r>
            <a:r>
              <a:rPr lang="ru-RU" sz="3000" b="1" i="1" dirty="0" err="1"/>
              <a:t>България</a:t>
            </a:r>
            <a:r>
              <a:rPr lang="ru-RU" sz="3000" b="1" i="1" dirty="0"/>
              <a:t> </a:t>
            </a:r>
            <a:endParaRPr lang="bg-BG" sz="30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377440"/>
            <a:ext cx="10515600" cy="4163059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Гласуването</a:t>
            </a:r>
            <a:r>
              <a:rPr lang="ru-RU" dirty="0"/>
              <a:t> се </a:t>
            </a:r>
            <a:r>
              <a:rPr lang="ru-RU" dirty="0" err="1"/>
              <a:t>извършва</a:t>
            </a:r>
            <a:r>
              <a:rPr lang="ru-RU" dirty="0"/>
              <a:t> по </a:t>
            </a:r>
            <a:r>
              <a:rPr lang="ru-RU" u="sng" dirty="0"/>
              <a:t>избирателен </a:t>
            </a:r>
            <a:r>
              <a:rPr lang="ru-RU" u="sng" dirty="0" err="1"/>
              <a:t>списък</a:t>
            </a:r>
            <a:r>
              <a:rPr lang="ru-RU" u="sng" dirty="0"/>
              <a:t> част II</a:t>
            </a:r>
            <a:r>
              <a:rPr lang="ru-RU" u="sng" dirty="0" smtClean="0"/>
              <a:t>.</a:t>
            </a:r>
          </a:p>
          <a:p>
            <a:pPr marL="0" indent="0">
              <a:buNone/>
            </a:pPr>
            <a:endParaRPr lang="ru-RU" sz="1000" u="sng" dirty="0"/>
          </a:p>
          <a:p>
            <a:r>
              <a:rPr lang="ru-RU" dirty="0" err="1"/>
              <a:t>Избирателите</a:t>
            </a:r>
            <a:r>
              <a:rPr lang="ru-RU" dirty="0"/>
              <a:t>, </a:t>
            </a:r>
            <a:r>
              <a:rPr lang="ru-RU" dirty="0" err="1"/>
              <a:t>граждани</a:t>
            </a:r>
            <a:r>
              <a:rPr lang="ru-RU" dirty="0"/>
              <a:t> на друга </a:t>
            </a:r>
            <a:r>
              <a:rPr lang="ru-RU" dirty="0" err="1"/>
              <a:t>държава</a:t>
            </a:r>
            <a:r>
              <a:rPr lang="ru-RU" dirty="0"/>
              <a:t> – </a:t>
            </a:r>
            <a:r>
              <a:rPr lang="ru-RU" dirty="0" err="1"/>
              <a:t>членка</a:t>
            </a:r>
            <a:r>
              <a:rPr lang="ru-RU" dirty="0"/>
              <a:t> на </a:t>
            </a:r>
            <a:r>
              <a:rPr lang="ru-RU" dirty="0" err="1"/>
              <a:t>Европейския</a:t>
            </a:r>
            <a:r>
              <a:rPr lang="ru-RU" dirty="0"/>
              <a:t> </a:t>
            </a:r>
            <a:r>
              <a:rPr lang="ru-RU" dirty="0" err="1"/>
              <a:t>съюз</a:t>
            </a:r>
            <a:r>
              <a:rPr lang="ru-RU" dirty="0"/>
              <a:t> </a:t>
            </a:r>
            <a:r>
              <a:rPr lang="ru-RU" dirty="0" err="1"/>
              <a:t>гласуват</a:t>
            </a:r>
            <a:r>
              <a:rPr lang="ru-RU" dirty="0"/>
              <a:t> с </a:t>
            </a:r>
            <a:r>
              <a:rPr lang="ru-RU" dirty="0" err="1"/>
              <a:t>лична</a:t>
            </a:r>
            <a:r>
              <a:rPr lang="ru-RU" dirty="0"/>
              <a:t> карта или паспорт и удостоверение за </a:t>
            </a:r>
            <a:r>
              <a:rPr lang="ru-RU" dirty="0" err="1"/>
              <a:t>пребиваване</a:t>
            </a:r>
            <a:r>
              <a:rPr lang="ru-RU" dirty="0"/>
              <a:t>. </a:t>
            </a:r>
            <a:r>
              <a:rPr lang="ru-RU" b="1" u="sng" dirty="0" err="1"/>
              <a:t>Техните</a:t>
            </a:r>
            <a:r>
              <a:rPr lang="ru-RU" b="1" u="sng" dirty="0"/>
              <a:t> имена </a:t>
            </a:r>
            <a:r>
              <a:rPr lang="ru-RU" b="1" u="sng" dirty="0" err="1"/>
              <a:t>трябва</a:t>
            </a:r>
            <a:r>
              <a:rPr lang="ru-RU" b="1" u="sng" dirty="0"/>
              <a:t> да </a:t>
            </a:r>
            <a:r>
              <a:rPr lang="ru-RU" b="1" u="sng" dirty="0" err="1"/>
              <a:t>са</a:t>
            </a:r>
            <a:r>
              <a:rPr lang="ru-RU" b="1" u="sng" dirty="0"/>
              <a:t> </a:t>
            </a:r>
            <a:r>
              <a:rPr lang="ru-RU" b="1" u="sng" dirty="0" err="1"/>
              <a:t>вписани</a:t>
            </a:r>
            <a:r>
              <a:rPr lang="ru-RU" b="1" u="sng" dirty="0"/>
              <a:t> в Част ІІ на </a:t>
            </a:r>
            <a:r>
              <a:rPr lang="ru-RU" b="1" u="sng" dirty="0" err="1"/>
              <a:t>избирателния</a:t>
            </a:r>
            <a:r>
              <a:rPr lang="ru-RU" b="1" u="sng" dirty="0"/>
              <a:t> </a:t>
            </a:r>
            <a:r>
              <a:rPr lang="ru-RU" b="1" u="sng" dirty="0" err="1"/>
              <a:t>списък</a:t>
            </a:r>
            <a:r>
              <a:rPr lang="ru-RU" dirty="0"/>
              <a:t>, </a:t>
            </a:r>
            <a:r>
              <a:rPr lang="ru-RU" dirty="0" err="1"/>
              <a:t>където</a:t>
            </a:r>
            <a:r>
              <a:rPr lang="ru-RU" dirty="0"/>
              <a:t> СИК </a:t>
            </a:r>
            <a:r>
              <a:rPr lang="ru-RU" dirty="0" err="1"/>
              <a:t>вписва</a:t>
            </a:r>
            <a:r>
              <a:rPr lang="ru-RU" dirty="0"/>
              <a:t> </a:t>
            </a:r>
            <a:r>
              <a:rPr lang="ru-RU" dirty="0" err="1"/>
              <a:t>личния</a:t>
            </a:r>
            <a:r>
              <a:rPr lang="ru-RU" dirty="0"/>
              <a:t> номер, номера на </a:t>
            </a:r>
            <a:r>
              <a:rPr lang="ru-RU" dirty="0" err="1"/>
              <a:t>личната</a:t>
            </a:r>
            <a:r>
              <a:rPr lang="ru-RU" dirty="0"/>
              <a:t> карта или паспорт и номера на </a:t>
            </a:r>
            <a:r>
              <a:rPr lang="ru-RU" dirty="0" err="1"/>
              <a:t>удостоверението</a:t>
            </a:r>
            <a:r>
              <a:rPr lang="ru-RU" dirty="0"/>
              <a:t> за </a:t>
            </a:r>
            <a:r>
              <a:rPr lang="ru-RU" dirty="0" err="1"/>
              <a:t>пребиваване</a:t>
            </a:r>
            <a:r>
              <a:rPr lang="ru-RU" dirty="0"/>
              <a:t> и </a:t>
            </a:r>
            <a:r>
              <a:rPr lang="ru-RU" dirty="0" err="1"/>
              <a:t>датата</a:t>
            </a:r>
            <a:r>
              <a:rPr lang="ru-RU" dirty="0"/>
              <a:t> на </a:t>
            </a:r>
            <a:r>
              <a:rPr lang="ru-RU" dirty="0" err="1"/>
              <a:t>издаване</a:t>
            </a:r>
            <a:r>
              <a:rPr lang="ru-RU" dirty="0"/>
              <a:t>, </a:t>
            </a:r>
            <a:r>
              <a:rPr lang="ru-RU" dirty="0" err="1"/>
              <a:t>посочена</a:t>
            </a:r>
            <a:r>
              <a:rPr lang="ru-RU" dirty="0"/>
              <a:t> в него. </a:t>
            </a:r>
            <a:endParaRPr lang="ru-RU" dirty="0" smtClean="0"/>
          </a:p>
          <a:p>
            <a:r>
              <a:rPr lang="ru-RU" dirty="0" err="1" smtClean="0"/>
              <a:t>Удостоверението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пребиваване</a:t>
            </a:r>
            <a:r>
              <a:rPr lang="ru-RU" dirty="0"/>
              <a:t> се </a:t>
            </a:r>
            <a:r>
              <a:rPr lang="ru-RU" dirty="0" err="1"/>
              <a:t>задържа</a:t>
            </a:r>
            <a:r>
              <a:rPr lang="ru-RU" dirty="0"/>
              <a:t> от СИК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dirty="0" err="1"/>
              <a:t>гласува</a:t>
            </a:r>
            <a:r>
              <a:rPr lang="ru-RU" dirty="0"/>
              <a:t> и се </a:t>
            </a:r>
            <a:r>
              <a:rPr lang="ru-RU" dirty="0" err="1"/>
              <a:t>връща</a:t>
            </a:r>
            <a:r>
              <a:rPr lang="ru-RU" dirty="0"/>
              <a:t> след </a:t>
            </a:r>
            <a:r>
              <a:rPr lang="ru-RU" dirty="0" err="1"/>
              <a:t>полагане</a:t>
            </a:r>
            <a:r>
              <a:rPr lang="ru-RU" dirty="0"/>
              <a:t> на </a:t>
            </a:r>
            <a:r>
              <a:rPr lang="ru-RU" dirty="0" err="1"/>
              <a:t>подпис</a:t>
            </a:r>
            <a:r>
              <a:rPr lang="ru-RU" dirty="0"/>
              <a:t> в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85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/>
              <a:t>Гласуване</a:t>
            </a:r>
            <a:r>
              <a:rPr lang="ru-RU" sz="3600" b="1" i="1" dirty="0"/>
              <a:t> с </a:t>
            </a:r>
            <a:r>
              <a:rPr lang="ru-RU" sz="3600" b="1" i="1" dirty="0" err="1"/>
              <a:t>придружител</a:t>
            </a:r>
            <a:r>
              <a:rPr lang="ru-RU" sz="3600" b="1" i="1" dirty="0"/>
              <a:t>. </a:t>
            </a:r>
            <a:r>
              <a:rPr lang="ru-RU" sz="3600" b="1" i="1" dirty="0" err="1"/>
              <a:t>Списък</a:t>
            </a:r>
            <a:r>
              <a:rPr lang="ru-RU" sz="3600" b="1" i="1" dirty="0"/>
              <a:t> за </a:t>
            </a:r>
            <a:r>
              <a:rPr lang="ru-RU" sz="3600" b="1" i="1" dirty="0" err="1"/>
              <a:t>допълнително</a:t>
            </a:r>
            <a:r>
              <a:rPr lang="ru-RU" sz="3600" b="1" i="1" dirty="0"/>
              <a:t> </a:t>
            </a:r>
            <a:r>
              <a:rPr lang="ru-RU" sz="3600" b="1" i="1" dirty="0" err="1"/>
              <a:t>вписване</a:t>
            </a:r>
            <a:r>
              <a:rPr lang="ru-RU" sz="3600" b="1" i="1" dirty="0"/>
              <a:t> на </a:t>
            </a:r>
            <a:r>
              <a:rPr lang="ru-RU" sz="3600" b="1" i="1" dirty="0" err="1"/>
              <a:t>придружителите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468879"/>
            <a:ext cx="10515600" cy="37080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Неграмотността</a:t>
            </a:r>
            <a:r>
              <a:rPr lang="ru-RU" b="1" dirty="0"/>
              <a:t> не е основание за </a:t>
            </a:r>
            <a:r>
              <a:rPr lang="ru-RU" b="1" dirty="0" err="1"/>
              <a:t>гласуване</a:t>
            </a:r>
            <a:r>
              <a:rPr lang="ru-RU" b="1" dirty="0"/>
              <a:t> с </a:t>
            </a:r>
            <a:r>
              <a:rPr lang="ru-RU" b="1" dirty="0" err="1" smtClean="0"/>
              <a:t>придружител</a:t>
            </a:r>
            <a:r>
              <a:rPr lang="ru-RU" b="1" dirty="0" smtClean="0"/>
              <a:t>!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ru-RU" b="1" dirty="0" err="1"/>
              <a:t>Допускането</a:t>
            </a:r>
            <a:r>
              <a:rPr lang="ru-RU" b="1" dirty="0"/>
              <a:t> на </a:t>
            </a:r>
            <a:r>
              <a:rPr lang="ru-RU" b="1" dirty="0" err="1"/>
              <a:t>избирател</a:t>
            </a:r>
            <a:r>
              <a:rPr lang="ru-RU" b="1" dirty="0"/>
              <a:t> да </a:t>
            </a:r>
            <a:r>
              <a:rPr lang="ru-RU" b="1" dirty="0" err="1"/>
              <a:t>гласува</a:t>
            </a:r>
            <a:r>
              <a:rPr lang="ru-RU" b="1" dirty="0"/>
              <a:t> с </a:t>
            </a:r>
            <a:r>
              <a:rPr lang="ru-RU" b="1" dirty="0" err="1"/>
              <a:t>придружител</a:t>
            </a:r>
            <a:r>
              <a:rPr lang="ru-RU" b="1" dirty="0"/>
              <a:t> е по </a:t>
            </a:r>
            <a:r>
              <a:rPr lang="ru-RU" b="1" dirty="0" err="1"/>
              <a:t>преценка</a:t>
            </a:r>
            <a:r>
              <a:rPr lang="ru-RU" b="1" dirty="0"/>
              <a:t> на председателя на СИК. </a:t>
            </a:r>
            <a:r>
              <a:rPr lang="ru-RU" dirty="0"/>
              <a:t>ИЗБИРАТЕЛЯТ НЕ Е ДЛЪЖЕН ДА ПРЕДСТАВИ ДОКУМЕНТ ОТ ТЕЛК/НЕЛК. </a:t>
            </a:r>
            <a:endParaRPr lang="ru-RU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ru-RU" dirty="0"/>
              <a:t>Член от </a:t>
            </a:r>
            <a:r>
              <a:rPr lang="ru-RU" dirty="0" err="1"/>
              <a:t>комисията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оспори</a:t>
            </a:r>
            <a:r>
              <a:rPr lang="ru-RU" dirty="0"/>
              <a:t> </a:t>
            </a:r>
            <a:r>
              <a:rPr lang="ru-RU" dirty="0" err="1"/>
              <a:t>решението</a:t>
            </a:r>
            <a:r>
              <a:rPr lang="ru-RU" dirty="0"/>
              <a:t> на председателя. По </a:t>
            </a:r>
            <a:r>
              <a:rPr lang="ru-RU" dirty="0" err="1"/>
              <a:t>оспорването</a:t>
            </a:r>
            <a:r>
              <a:rPr lang="ru-RU" dirty="0"/>
              <a:t> СИК се </a:t>
            </a:r>
            <a:r>
              <a:rPr lang="ru-RU" dirty="0" err="1"/>
              <a:t>произнася</a:t>
            </a:r>
            <a:r>
              <a:rPr lang="ru-RU" dirty="0"/>
              <a:t> с решение и </a:t>
            </a:r>
            <a:r>
              <a:rPr lang="ru-RU" dirty="0" err="1"/>
              <a:t>съставя</a:t>
            </a:r>
            <a:r>
              <a:rPr lang="ru-RU" dirty="0"/>
              <a:t> протокол.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685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гласуването</a:t>
            </a:r>
            <a:r>
              <a:rPr lang="ru-RU" dirty="0"/>
              <a:t> СИК </a:t>
            </a:r>
            <a:r>
              <a:rPr lang="ru-RU" dirty="0" err="1"/>
              <a:t>отбелязва</a:t>
            </a:r>
            <a:r>
              <a:rPr lang="ru-RU" dirty="0"/>
              <a:t> в графа „</a:t>
            </a:r>
            <a:r>
              <a:rPr lang="ru-RU" dirty="0" err="1"/>
              <a:t>Забележки</a:t>
            </a:r>
            <a:r>
              <a:rPr lang="ru-RU" dirty="0"/>
              <a:t>“ на </a:t>
            </a:r>
            <a:r>
              <a:rPr lang="ru-RU" dirty="0" err="1"/>
              <a:t>съответния</a:t>
            </a:r>
            <a:r>
              <a:rPr lang="ru-RU" dirty="0"/>
              <a:t> избирателен </a:t>
            </a:r>
            <a:r>
              <a:rPr lang="ru-RU" dirty="0" err="1"/>
              <a:t>списък</a:t>
            </a:r>
            <a:r>
              <a:rPr lang="ru-RU" dirty="0"/>
              <a:t> </a:t>
            </a:r>
            <a:r>
              <a:rPr lang="ru-RU" u="sng" dirty="0" err="1"/>
              <a:t>срещу</a:t>
            </a:r>
            <a:r>
              <a:rPr lang="ru-RU" u="sng" dirty="0"/>
              <a:t> </a:t>
            </a:r>
            <a:r>
              <a:rPr lang="ru-RU" u="sng" dirty="0" err="1"/>
              <a:t>името</a:t>
            </a:r>
            <a:r>
              <a:rPr lang="ru-RU" u="sng" dirty="0"/>
              <a:t> на избирателя трите имена и ЕГН на </a:t>
            </a:r>
            <a:r>
              <a:rPr lang="ru-RU" u="sng" dirty="0" err="1"/>
              <a:t>придружителя</a:t>
            </a:r>
            <a:r>
              <a:rPr lang="ru-RU" dirty="0"/>
              <a:t>. </a:t>
            </a:r>
            <a:r>
              <a:rPr lang="ru-RU" dirty="0" err="1"/>
              <a:t>Придружителят</a:t>
            </a:r>
            <a:r>
              <a:rPr lang="ru-RU" dirty="0"/>
              <a:t> не се </a:t>
            </a:r>
            <a:r>
              <a:rPr lang="ru-RU" dirty="0" err="1"/>
              <a:t>подписва</a:t>
            </a:r>
            <a:r>
              <a:rPr lang="ru-RU" dirty="0"/>
              <a:t> в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. </a:t>
            </a:r>
            <a:r>
              <a:rPr lang="ru-RU" dirty="0" err="1"/>
              <a:t>Данните</a:t>
            </a:r>
            <a:r>
              <a:rPr lang="ru-RU" dirty="0"/>
              <a:t> на </a:t>
            </a:r>
            <a:r>
              <a:rPr lang="ru-RU" dirty="0" err="1"/>
              <a:t>придружителя</a:t>
            </a:r>
            <a:r>
              <a:rPr lang="ru-RU" dirty="0"/>
              <a:t> се </a:t>
            </a:r>
            <a:r>
              <a:rPr lang="ru-RU" dirty="0" err="1"/>
              <a:t>вписват</a:t>
            </a:r>
            <a:r>
              <a:rPr lang="ru-RU" dirty="0"/>
              <a:t> и в </a:t>
            </a:r>
            <a:r>
              <a:rPr lang="ru-RU" dirty="0" err="1"/>
              <a:t>Списъка</a:t>
            </a:r>
            <a:r>
              <a:rPr lang="ru-RU" dirty="0"/>
              <a:t> за </a:t>
            </a:r>
            <a:r>
              <a:rPr lang="ru-RU" dirty="0" err="1"/>
              <a:t>допълнително</a:t>
            </a:r>
            <a:r>
              <a:rPr lang="ru-RU" dirty="0"/>
              <a:t> </a:t>
            </a:r>
            <a:r>
              <a:rPr lang="ru-RU" dirty="0" err="1" smtClean="0"/>
              <a:t>вписване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dirty="0" smtClean="0"/>
              <a:t>След </a:t>
            </a:r>
            <a:r>
              <a:rPr lang="ru-RU" dirty="0" err="1"/>
              <a:t>гласуването</a:t>
            </a:r>
            <a:r>
              <a:rPr lang="ru-RU" dirty="0"/>
              <a:t> </a:t>
            </a:r>
            <a:r>
              <a:rPr lang="ru-RU" dirty="0" err="1"/>
              <a:t>придружителят</a:t>
            </a:r>
            <a:r>
              <a:rPr lang="ru-RU" dirty="0"/>
              <a:t> се </a:t>
            </a:r>
            <a:r>
              <a:rPr lang="ru-RU" dirty="0" err="1"/>
              <a:t>подписва</a:t>
            </a:r>
            <a:r>
              <a:rPr lang="ru-RU" dirty="0"/>
              <a:t> само в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 и </a:t>
            </a:r>
            <a:r>
              <a:rPr lang="ru-RU" dirty="0" err="1"/>
              <a:t>получава</a:t>
            </a:r>
            <a:r>
              <a:rPr lang="ru-RU" dirty="0"/>
              <a:t> документа си за </a:t>
            </a:r>
            <a:r>
              <a:rPr lang="ru-RU" dirty="0" err="1"/>
              <a:t>самоличност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7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/>
          <a:lstStyle/>
          <a:p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увреждането</a:t>
            </a:r>
            <a:r>
              <a:rPr lang="ru-RU" dirty="0"/>
              <a:t> не </a:t>
            </a:r>
            <a:r>
              <a:rPr lang="ru-RU" dirty="0" err="1"/>
              <a:t>позволява</a:t>
            </a:r>
            <a:r>
              <a:rPr lang="ru-RU" dirty="0"/>
              <a:t> на избирателя да се </a:t>
            </a:r>
            <a:r>
              <a:rPr lang="ru-RU" dirty="0" err="1"/>
              <a:t>подпише</a:t>
            </a:r>
            <a:r>
              <a:rPr lang="ru-RU" dirty="0"/>
              <a:t>, в </a:t>
            </a:r>
            <a:r>
              <a:rPr lang="ru-RU" dirty="0" err="1"/>
              <a:t>полето</a:t>
            </a:r>
            <a:r>
              <a:rPr lang="ru-RU" dirty="0"/>
              <a:t> за </a:t>
            </a:r>
            <a:r>
              <a:rPr lang="ru-RU" dirty="0" err="1"/>
              <a:t>подпис</a:t>
            </a:r>
            <a:r>
              <a:rPr lang="ru-RU" dirty="0"/>
              <a:t>, член на </a:t>
            </a:r>
            <a:r>
              <a:rPr lang="ru-RU" dirty="0" err="1"/>
              <a:t>комисията</a:t>
            </a:r>
            <a:r>
              <a:rPr lang="ru-RU" dirty="0"/>
              <a:t> </a:t>
            </a:r>
            <a:r>
              <a:rPr lang="ru-RU" dirty="0" err="1"/>
              <a:t>отбелязва</a:t>
            </a:r>
            <a:r>
              <a:rPr lang="ru-RU" dirty="0"/>
              <a:t> „</a:t>
            </a:r>
            <a:r>
              <a:rPr lang="ru-RU" dirty="0" err="1"/>
              <a:t>гласувал</a:t>
            </a:r>
            <a:r>
              <a:rPr lang="ru-RU" dirty="0"/>
              <a:t>“ и се </a:t>
            </a:r>
            <a:r>
              <a:rPr lang="ru-RU" dirty="0" err="1"/>
              <a:t>подписва</a:t>
            </a:r>
            <a:r>
              <a:rPr lang="ru-RU" dirty="0"/>
              <a:t>.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обстоятелство</a:t>
            </a:r>
            <a:r>
              <a:rPr lang="ru-RU" dirty="0"/>
              <a:t> се </a:t>
            </a:r>
            <a:r>
              <a:rPr lang="ru-RU" dirty="0" err="1"/>
              <a:t>отбелязва</a:t>
            </a:r>
            <a:r>
              <a:rPr lang="ru-RU" dirty="0"/>
              <a:t> в </a:t>
            </a:r>
            <a:r>
              <a:rPr lang="ru-RU" dirty="0" err="1"/>
              <a:t>графата</a:t>
            </a:r>
            <a:r>
              <a:rPr lang="ru-RU" dirty="0"/>
              <a:t> „</a:t>
            </a:r>
            <a:r>
              <a:rPr lang="ru-RU" dirty="0" err="1"/>
              <a:t>Забележки</a:t>
            </a:r>
            <a:r>
              <a:rPr lang="ru-RU" dirty="0"/>
              <a:t>“ на </a:t>
            </a:r>
            <a:r>
              <a:rPr lang="ru-RU" dirty="0" err="1"/>
              <a:t>съответния</a:t>
            </a:r>
            <a:r>
              <a:rPr lang="ru-RU" dirty="0"/>
              <a:t> избирателен </a:t>
            </a:r>
            <a:r>
              <a:rPr lang="ru-RU" dirty="0" err="1"/>
              <a:t>списък</a:t>
            </a:r>
            <a:r>
              <a:rPr lang="ru-RU" dirty="0"/>
              <a:t> и в протокола на СИК. </a:t>
            </a:r>
            <a:endParaRPr lang="ru-RU" dirty="0" smtClean="0"/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dirty="0" smtClean="0"/>
              <a:t>След </a:t>
            </a:r>
            <a:r>
              <a:rPr lang="ru-RU" dirty="0" err="1"/>
              <a:t>приключване</a:t>
            </a:r>
            <a:r>
              <a:rPr lang="ru-RU" dirty="0"/>
              <a:t> на </a:t>
            </a:r>
            <a:r>
              <a:rPr lang="ru-RU" dirty="0" err="1"/>
              <a:t>гласуването</a:t>
            </a:r>
            <a:r>
              <a:rPr lang="ru-RU" dirty="0"/>
              <a:t> </a:t>
            </a:r>
            <a:r>
              <a:rPr lang="ru-RU" dirty="0" err="1"/>
              <a:t>Списъкът</a:t>
            </a:r>
            <a:r>
              <a:rPr lang="ru-RU" dirty="0"/>
              <a:t> за </a:t>
            </a:r>
            <a:r>
              <a:rPr lang="ru-RU" dirty="0" err="1"/>
              <a:t>допълнително</a:t>
            </a:r>
            <a:r>
              <a:rPr lang="ru-RU" dirty="0"/>
              <a:t> </a:t>
            </a:r>
            <a:r>
              <a:rPr lang="ru-RU" dirty="0" err="1"/>
              <a:t>вписване</a:t>
            </a:r>
            <a:r>
              <a:rPr lang="ru-RU" dirty="0"/>
              <a:t> на </a:t>
            </a:r>
            <a:r>
              <a:rPr lang="ru-RU" dirty="0" err="1"/>
              <a:t>придружителите</a:t>
            </a:r>
            <a:r>
              <a:rPr lang="ru-RU" dirty="0"/>
              <a:t> се </a:t>
            </a:r>
            <a:r>
              <a:rPr lang="ru-RU" dirty="0" err="1"/>
              <a:t>подписва</a:t>
            </a:r>
            <a:r>
              <a:rPr lang="ru-RU" dirty="0"/>
              <a:t> от председателя и секретаря на СИК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Списъкът</a:t>
            </a:r>
            <a:r>
              <a:rPr lang="ru-RU" dirty="0" smtClean="0"/>
              <a:t> за </a:t>
            </a:r>
            <a:r>
              <a:rPr lang="ru-RU" dirty="0" err="1" smtClean="0"/>
              <a:t>допълнително</a:t>
            </a:r>
            <a:r>
              <a:rPr lang="ru-RU" dirty="0" smtClean="0"/>
              <a:t> </a:t>
            </a:r>
            <a:r>
              <a:rPr lang="ru-RU" dirty="0" err="1" smtClean="0"/>
              <a:t>вписване</a:t>
            </a:r>
            <a:r>
              <a:rPr lang="ru-RU" dirty="0" smtClean="0"/>
              <a:t> на </a:t>
            </a:r>
            <a:r>
              <a:rPr lang="ru-RU" dirty="0" err="1" smtClean="0"/>
              <a:t>придружителите</a:t>
            </a:r>
            <a:r>
              <a:rPr lang="ru-RU" dirty="0" smtClean="0"/>
              <a:t> се носи в РИК независимо дали е </a:t>
            </a:r>
            <a:r>
              <a:rPr lang="ru-RU" dirty="0" err="1" smtClean="0"/>
              <a:t>имало</a:t>
            </a:r>
            <a:r>
              <a:rPr lang="ru-RU" dirty="0" smtClean="0"/>
              <a:t> </a:t>
            </a:r>
            <a:r>
              <a:rPr lang="ru-RU" dirty="0" err="1" smtClean="0"/>
              <a:t>придружители</a:t>
            </a:r>
            <a:r>
              <a:rPr lang="ru-RU" dirty="0" smtClean="0"/>
              <a:t> или не.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4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Не </a:t>
            </a:r>
            <a:r>
              <a:rPr lang="ru-RU" sz="3600" b="1" i="1" dirty="0" err="1"/>
              <a:t>могат</a:t>
            </a:r>
            <a:r>
              <a:rPr lang="ru-RU" sz="3600" b="1" i="1" dirty="0"/>
              <a:t> да </a:t>
            </a:r>
            <a:r>
              <a:rPr lang="ru-RU" sz="3600" b="1" i="1" dirty="0" err="1"/>
              <a:t>бъдат</a:t>
            </a:r>
            <a:r>
              <a:rPr lang="ru-RU" sz="3600" b="1" i="1" dirty="0"/>
              <a:t> </a:t>
            </a:r>
            <a:r>
              <a:rPr lang="ru-RU" sz="3600" b="1" i="1" dirty="0" err="1"/>
              <a:t>придружители</a:t>
            </a:r>
            <a:r>
              <a:rPr lang="ru-RU" sz="3600" b="1" i="1" dirty="0"/>
              <a:t> </a:t>
            </a:r>
            <a:r>
              <a:rPr lang="ru-RU" sz="3600" b="1" i="1" dirty="0" err="1"/>
              <a:t>следните</a:t>
            </a:r>
            <a:r>
              <a:rPr lang="ru-RU" sz="3600" b="1" i="1" dirty="0"/>
              <a:t> категории лица: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86989"/>
            <a:ext cx="10515600" cy="428997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член на </a:t>
            </a:r>
            <a:r>
              <a:rPr lang="ru-RU" dirty="0" smtClean="0"/>
              <a:t>СИК</a:t>
            </a:r>
          </a:p>
          <a:p>
            <a:r>
              <a:rPr lang="ru-RU" dirty="0" err="1" smtClean="0"/>
              <a:t>представител</a:t>
            </a:r>
            <a:r>
              <a:rPr lang="ru-RU" dirty="0" smtClean="0"/>
              <a:t> </a:t>
            </a:r>
            <a:r>
              <a:rPr lang="ru-RU" dirty="0"/>
              <a:t>на партия, </a:t>
            </a:r>
            <a:r>
              <a:rPr lang="ru-RU" dirty="0" smtClean="0"/>
              <a:t>коалиция</a:t>
            </a:r>
          </a:p>
          <a:p>
            <a:r>
              <a:rPr lang="ru-RU" dirty="0" err="1"/>
              <a:t>з</a:t>
            </a:r>
            <a:r>
              <a:rPr lang="ru-RU" dirty="0" err="1" smtClean="0"/>
              <a:t>астъпник</a:t>
            </a:r>
            <a:endParaRPr lang="ru-RU" dirty="0" smtClean="0"/>
          </a:p>
          <a:p>
            <a:r>
              <a:rPr lang="ru-RU" dirty="0" err="1" smtClean="0"/>
              <a:t>наблюдател</a:t>
            </a:r>
            <a:endParaRPr lang="ru-RU" dirty="0" smtClean="0"/>
          </a:p>
          <a:p>
            <a:r>
              <a:rPr lang="ru-RU" dirty="0"/>
              <a:t>т</a:t>
            </a:r>
            <a:r>
              <a:rPr lang="ru-RU" dirty="0" smtClean="0"/>
              <a:t>ехник</a:t>
            </a:r>
          </a:p>
          <a:p>
            <a:r>
              <a:rPr lang="ru-RU" dirty="0" err="1" smtClean="0"/>
              <a:t>анкетьор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охрана</a:t>
            </a:r>
          </a:p>
          <a:p>
            <a:pPr marL="0" indent="0">
              <a:buNone/>
            </a:pPr>
            <a:r>
              <a:rPr lang="ru-RU" dirty="0" err="1" smtClean="0"/>
              <a:t>Едно</a:t>
            </a:r>
            <a:r>
              <a:rPr lang="ru-RU" dirty="0" smtClean="0"/>
              <a:t> </a:t>
            </a:r>
            <a:r>
              <a:rPr lang="ru-RU" dirty="0"/>
              <a:t>лице не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придружител</a:t>
            </a:r>
            <a:r>
              <a:rPr lang="ru-RU" dirty="0"/>
              <a:t> на </a:t>
            </a:r>
            <a:r>
              <a:rPr lang="ru-RU" dirty="0" err="1"/>
              <a:t>повече</a:t>
            </a:r>
            <a:r>
              <a:rPr lang="ru-RU" dirty="0"/>
              <a:t> от </a:t>
            </a:r>
            <a:r>
              <a:rPr lang="ru-RU" dirty="0" err="1"/>
              <a:t>двама</a:t>
            </a:r>
            <a:r>
              <a:rPr lang="ru-RU" dirty="0"/>
              <a:t> избиратели.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125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622300"/>
            <a:ext cx="10515600" cy="5554663"/>
          </a:xfrm>
        </p:spPr>
        <p:txBody>
          <a:bodyPr>
            <a:normAutofit fontScale="92500" lnSpcReduction="10000"/>
          </a:bodyPr>
          <a:lstStyle/>
          <a:p>
            <a:r>
              <a:rPr lang="bg-BG" b="1" dirty="0"/>
              <a:t>Решенията на комисията се вземат с мнозинство 2/3 от присъстващите членове</a:t>
            </a:r>
            <a:r>
              <a:rPr lang="bg-BG" b="1" dirty="0" smtClean="0"/>
              <a:t>. </a:t>
            </a:r>
          </a:p>
          <a:p>
            <a:r>
              <a:rPr lang="bg-BG" dirty="0" smtClean="0"/>
              <a:t>Не </a:t>
            </a:r>
            <a:r>
              <a:rPr lang="bg-BG" dirty="0"/>
              <a:t>се допуска гласуване „въздържал се</a:t>
            </a:r>
            <a:r>
              <a:rPr lang="bg-BG" dirty="0" smtClean="0"/>
              <a:t>“.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pPr fontAlgn="ctr"/>
            <a:r>
              <a:rPr lang="bg-BG" dirty="0"/>
              <a:t>При отказ за подписване на протокола членовете на СИК носят </a:t>
            </a:r>
            <a:r>
              <a:rPr lang="bg-BG" dirty="0" err="1"/>
              <a:t>административнонаказателна</a:t>
            </a:r>
            <a:r>
              <a:rPr lang="bg-BG" dirty="0"/>
              <a:t> отговорност по Изборния кодекс.</a:t>
            </a:r>
          </a:p>
          <a:p>
            <a:pPr fontAlgn="ctr"/>
            <a:r>
              <a:rPr lang="bg-BG" dirty="0" err="1"/>
              <a:t>Неподписването</a:t>
            </a:r>
            <a:r>
              <a:rPr lang="bg-BG" dirty="0"/>
              <a:t> на протокола от член на комисията не го прави недействителен.</a:t>
            </a:r>
          </a:p>
          <a:p>
            <a:endParaRPr lang="bg-BG" dirty="0"/>
          </a:p>
          <a:p>
            <a:endParaRPr lang="bg-BG" dirty="0"/>
          </a:p>
          <a:p>
            <a:endParaRPr lang="bg-BG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336800"/>
            <a:ext cx="9486900" cy="212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/>
              <a:t>Оспорване</a:t>
            </a:r>
            <a:r>
              <a:rPr lang="ru-RU" sz="3600" b="1" i="1" dirty="0"/>
              <a:t> на отказ за </a:t>
            </a:r>
            <a:r>
              <a:rPr lang="ru-RU" sz="3600" b="1" i="1" dirty="0" err="1"/>
              <a:t>допускане</a:t>
            </a:r>
            <a:r>
              <a:rPr lang="ru-RU" sz="3600" b="1" i="1" dirty="0"/>
              <a:t> до </a:t>
            </a:r>
            <a:r>
              <a:rPr lang="ru-RU" sz="3600" b="1" i="1" dirty="0" err="1"/>
              <a:t>гласуване</a:t>
            </a:r>
            <a:r>
              <a:rPr lang="ru-RU" sz="3600" b="1" i="1" dirty="0"/>
              <a:t> и за </a:t>
            </a:r>
            <a:r>
              <a:rPr lang="ru-RU" sz="3600" b="1" i="1" dirty="0" err="1"/>
              <a:t>вписване</a:t>
            </a:r>
            <a:r>
              <a:rPr lang="ru-RU" sz="3600" b="1" i="1" dirty="0"/>
              <a:t> в </a:t>
            </a:r>
            <a:r>
              <a:rPr lang="ru-RU" sz="3600" b="1" i="1" dirty="0" err="1"/>
              <a:t>изборния</a:t>
            </a:r>
            <a:r>
              <a:rPr lang="ru-RU" sz="3600" b="1" i="1" dirty="0"/>
              <a:t> </a:t>
            </a:r>
            <a:r>
              <a:rPr lang="ru-RU" sz="3600" b="1" i="1" dirty="0" err="1"/>
              <a:t>ден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412999"/>
            <a:ext cx="10515600" cy="3763963"/>
          </a:xfrm>
        </p:spPr>
        <p:txBody>
          <a:bodyPr/>
          <a:lstStyle/>
          <a:p>
            <a:r>
              <a:rPr lang="bg-BG" dirty="0"/>
              <a:t>Отказът на СИК да впише избирател в избирателния списък в изборния ден е в писмена форма и с кратки мотиви, и се връчва на избирателя.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595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i="1" dirty="0"/>
              <a:t>Гласуване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8212"/>
          </a:xfrm>
        </p:spPr>
        <p:txBody>
          <a:bodyPr/>
          <a:lstStyle/>
          <a:p>
            <a:r>
              <a:rPr lang="ru-RU" dirty="0"/>
              <a:t>След </a:t>
            </a:r>
            <a:r>
              <a:rPr lang="ru-RU" dirty="0" err="1"/>
              <a:t>вписване</a:t>
            </a:r>
            <a:r>
              <a:rPr lang="ru-RU" dirty="0"/>
              <a:t> на </a:t>
            </a:r>
            <a:r>
              <a:rPr lang="ru-RU" dirty="0" err="1"/>
              <a:t>данните</a:t>
            </a:r>
            <a:r>
              <a:rPr lang="ru-RU" dirty="0"/>
              <a:t> на избирателя в </a:t>
            </a:r>
            <a:r>
              <a:rPr lang="ru-RU" dirty="0" err="1"/>
              <a:t>избирателните</a:t>
            </a:r>
            <a:r>
              <a:rPr lang="ru-RU" dirty="0"/>
              <a:t> </a:t>
            </a:r>
            <a:r>
              <a:rPr lang="ru-RU" dirty="0" err="1"/>
              <a:t>списъци</a:t>
            </a:r>
            <a:r>
              <a:rPr lang="ru-RU" dirty="0"/>
              <a:t> </a:t>
            </a:r>
            <a:r>
              <a:rPr lang="ru-RU" b="1" dirty="0" err="1"/>
              <a:t>избирателят</a:t>
            </a:r>
            <a:r>
              <a:rPr lang="ru-RU" b="1" dirty="0"/>
              <a:t> </a:t>
            </a:r>
            <a:r>
              <a:rPr lang="ru-RU" b="1" dirty="0" err="1"/>
              <a:t>следва</a:t>
            </a:r>
            <a:r>
              <a:rPr lang="ru-RU" b="1" dirty="0"/>
              <a:t> да заяви как </a:t>
            </a:r>
            <a:r>
              <a:rPr lang="ru-RU" b="1" dirty="0" err="1"/>
              <a:t>желае</a:t>
            </a:r>
            <a:r>
              <a:rPr lang="ru-RU" b="1" dirty="0"/>
              <a:t> да </a:t>
            </a:r>
            <a:r>
              <a:rPr lang="ru-RU" b="1" dirty="0" err="1"/>
              <a:t>гласува</a:t>
            </a:r>
            <a:r>
              <a:rPr lang="ru-RU" b="1" dirty="0"/>
              <a:t> – с </a:t>
            </a:r>
            <a:r>
              <a:rPr lang="ru-RU" b="1" dirty="0" err="1"/>
              <a:t>хартиена</a:t>
            </a:r>
            <a:r>
              <a:rPr lang="ru-RU" b="1" dirty="0"/>
              <a:t> </a:t>
            </a:r>
            <a:r>
              <a:rPr lang="ru-RU" b="1" dirty="0" err="1"/>
              <a:t>бюлетина</a:t>
            </a:r>
            <a:r>
              <a:rPr lang="ru-RU" b="1" dirty="0"/>
              <a:t> или с </a:t>
            </a:r>
            <a:r>
              <a:rPr lang="ru-RU" b="1" dirty="0" err="1"/>
              <a:t>бюлетина</a:t>
            </a:r>
            <a:r>
              <a:rPr lang="ru-RU" b="1" dirty="0"/>
              <a:t> за </a:t>
            </a:r>
            <a:r>
              <a:rPr lang="ru-RU" b="1" dirty="0" err="1"/>
              <a:t>машинно</a:t>
            </a:r>
            <a:r>
              <a:rPr lang="ru-RU" b="1" dirty="0"/>
              <a:t> </a:t>
            </a:r>
            <a:r>
              <a:rPr lang="ru-RU" b="1" dirty="0" err="1"/>
              <a:t>гласуване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ru-RU" b="1" dirty="0"/>
              <a:t>За да </a:t>
            </a:r>
            <a:r>
              <a:rPr lang="ru-RU" b="1" dirty="0" err="1"/>
              <a:t>гласува</a:t>
            </a:r>
            <a:r>
              <a:rPr lang="ru-RU" b="1" dirty="0"/>
              <a:t> с </a:t>
            </a:r>
            <a:r>
              <a:rPr lang="ru-RU" b="1" dirty="0" err="1"/>
              <a:t>бюлетина</a:t>
            </a:r>
            <a:r>
              <a:rPr lang="ru-RU" b="1" dirty="0"/>
              <a:t> от </a:t>
            </a:r>
            <a:r>
              <a:rPr lang="ru-RU" b="1" dirty="0" err="1"/>
              <a:t>машинно</a:t>
            </a:r>
            <a:r>
              <a:rPr lang="ru-RU" b="1" dirty="0"/>
              <a:t> </a:t>
            </a:r>
            <a:r>
              <a:rPr lang="ru-RU" b="1" dirty="0" err="1"/>
              <a:t>гласуване</a:t>
            </a:r>
            <a:r>
              <a:rPr lang="ru-RU" b="1" dirty="0"/>
              <a:t> </a:t>
            </a:r>
            <a:r>
              <a:rPr lang="ru-RU" b="1" dirty="0" err="1"/>
              <a:t>избирателят</a:t>
            </a:r>
            <a:r>
              <a:rPr lang="ru-RU" b="1" dirty="0"/>
              <a:t> </a:t>
            </a:r>
            <a:r>
              <a:rPr lang="ru-RU" b="1" dirty="0" err="1"/>
              <a:t>трябва</a:t>
            </a:r>
            <a:r>
              <a:rPr lang="ru-RU" b="1" dirty="0"/>
              <a:t> да </a:t>
            </a:r>
            <a:r>
              <a:rPr lang="ru-RU" b="1" dirty="0" err="1"/>
              <a:t>има</a:t>
            </a:r>
            <a:r>
              <a:rPr lang="ru-RU" b="1" dirty="0"/>
              <a:t> </a:t>
            </a:r>
            <a:r>
              <a:rPr lang="ru-RU" b="1" dirty="0" err="1"/>
              <a:t>избирателни</a:t>
            </a:r>
            <a:r>
              <a:rPr lang="ru-RU" b="1" dirty="0"/>
              <a:t> права и за </a:t>
            </a:r>
            <a:r>
              <a:rPr lang="ru-RU" b="1" dirty="0" err="1"/>
              <a:t>двата</a:t>
            </a:r>
            <a:r>
              <a:rPr lang="ru-RU" b="1" dirty="0"/>
              <a:t> вида </a:t>
            </a:r>
            <a:r>
              <a:rPr lang="ru-RU" b="1" dirty="0" err="1"/>
              <a:t>избори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произвеждат</a:t>
            </a:r>
            <a:r>
              <a:rPr lang="ru-RU" dirty="0"/>
              <a:t>.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dirty="0" err="1"/>
              <a:t>няма</a:t>
            </a:r>
            <a:r>
              <a:rPr lang="ru-RU" dirty="0"/>
              <a:t> </a:t>
            </a:r>
            <a:r>
              <a:rPr lang="ru-RU" dirty="0" err="1"/>
              <a:t>избирателни</a:t>
            </a:r>
            <a:r>
              <a:rPr lang="ru-RU" dirty="0"/>
              <a:t> права за </a:t>
            </a:r>
            <a:r>
              <a:rPr lang="ru-RU" dirty="0" err="1"/>
              <a:t>изборите</a:t>
            </a:r>
            <a:r>
              <a:rPr lang="ru-RU" dirty="0"/>
              <a:t> за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Европейския</a:t>
            </a:r>
            <a:r>
              <a:rPr lang="ru-RU" dirty="0"/>
              <a:t> парламент от </a:t>
            </a:r>
            <a:r>
              <a:rPr lang="ru-RU" dirty="0" err="1"/>
              <a:t>Република</a:t>
            </a:r>
            <a:r>
              <a:rPr lang="ru-RU" dirty="0"/>
              <a:t> </a:t>
            </a:r>
            <a:r>
              <a:rPr lang="ru-RU" dirty="0" err="1"/>
              <a:t>България</a:t>
            </a:r>
            <a:r>
              <a:rPr lang="ru-RU" dirty="0"/>
              <a:t>, той </a:t>
            </a:r>
            <a:r>
              <a:rPr lang="ru-RU" dirty="0" err="1"/>
              <a:t>гласува</a:t>
            </a:r>
            <a:r>
              <a:rPr lang="ru-RU" dirty="0"/>
              <a:t> в </a:t>
            </a:r>
            <a:r>
              <a:rPr lang="ru-RU" dirty="0" err="1"/>
              <a:t>изборите</a:t>
            </a:r>
            <a:r>
              <a:rPr lang="ru-RU" dirty="0"/>
              <a:t> за </a:t>
            </a:r>
            <a:r>
              <a:rPr lang="ru-RU" dirty="0" err="1"/>
              <a:t>народни</a:t>
            </a:r>
            <a:r>
              <a:rPr lang="ru-RU" dirty="0"/>
              <a:t> представители само с </a:t>
            </a:r>
            <a:r>
              <a:rPr lang="ru-RU" dirty="0" err="1"/>
              <a:t>хартиена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445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Не се допуска </a:t>
            </a:r>
            <a:r>
              <a:rPr lang="ru-RU" dirty="0" err="1"/>
              <a:t>гласуване</a:t>
            </a:r>
            <a:r>
              <a:rPr lang="ru-RU" dirty="0"/>
              <a:t> в </a:t>
            </a:r>
            <a:r>
              <a:rPr lang="ru-RU" dirty="0" err="1"/>
              <a:t>единия</a:t>
            </a:r>
            <a:r>
              <a:rPr lang="ru-RU" dirty="0"/>
              <a:t> вид </a:t>
            </a:r>
            <a:r>
              <a:rPr lang="ru-RU" dirty="0" err="1"/>
              <a:t>избор</a:t>
            </a:r>
            <a:r>
              <a:rPr lang="ru-RU" dirty="0"/>
              <a:t> с </a:t>
            </a:r>
            <a:r>
              <a:rPr lang="ru-RU" dirty="0" err="1"/>
              <a:t>хартиена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, а в </a:t>
            </a:r>
            <a:r>
              <a:rPr lang="ru-RU" dirty="0" err="1"/>
              <a:t>другия</a:t>
            </a:r>
            <a:r>
              <a:rPr lang="ru-RU" dirty="0"/>
              <a:t> вид </a:t>
            </a:r>
            <a:r>
              <a:rPr lang="ru-RU" dirty="0" err="1"/>
              <a:t>избор</a:t>
            </a:r>
            <a:r>
              <a:rPr lang="ru-RU" dirty="0"/>
              <a:t> с </a:t>
            </a:r>
            <a:r>
              <a:rPr lang="ru-RU" dirty="0" err="1"/>
              <a:t>бюлетина</a:t>
            </a:r>
            <a:r>
              <a:rPr lang="ru-RU" dirty="0"/>
              <a:t> от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ru-RU" b="1" dirty="0" err="1"/>
              <a:t>Гласуването</a:t>
            </a:r>
            <a:r>
              <a:rPr lang="ru-RU" b="1" dirty="0"/>
              <a:t> в </a:t>
            </a:r>
            <a:r>
              <a:rPr lang="ru-RU" b="1" dirty="0" err="1"/>
              <a:t>двата</a:t>
            </a:r>
            <a:r>
              <a:rPr lang="ru-RU" b="1" dirty="0"/>
              <a:t> вида </a:t>
            </a:r>
            <a:r>
              <a:rPr lang="ru-RU" b="1" dirty="0" err="1"/>
              <a:t>избори</a:t>
            </a:r>
            <a:r>
              <a:rPr lang="ru-RU" b="1" dirty="0"/>
              <a:t> се </a:t>
            </a:r>
            <a:r>
              <a:rPr lang="ru-RU" b="1" dirty="0" err="1"/>
              <a:t>осъществява</a:t>
            </a:r>
            <a:r>
              <a:rPr lang="ru-RU" b="1" dirty="0"/>
              <a:t> само с </a:t>
            </a:r>
            <a:r>
              <a:rPr lang="ru-RU" b="1" dirty="0" err="1"/>
              <a:t>едно</a:t>
            </a:r>
            <a:r>
              <a:rPr lang="ru-RU" b="1" dirty="0"/>
              <a:t> посещение на </a:t>
            </a:r>
            <a:r>
              <a:rPr lang="ru-RU" b="1" dirty="0" err="1"/>
              <a:t>изборното</a:t>
            </a:r>
            <a:r>
              <a:rPr lang="ru-RU" b="1" dirty="0"/>
              <a:t> помещение</a:t>
            </a:r>
            <a:r>
              <a:rPr lang="ru-RU" b="1" dirty="0" smtClean="0"/>
              <a:t>.</a:t>
            </a:r>
          </a:p>
          <a:p>
            <a:endParaRPr lang="ru-RU" sz="1000" b="1" dirty="0"/>
          </a:p>
          <a:p>
            <a:pPr marL="0" indent="0">
              <a:buNone/>
            </a:pPr>
            <a:r>
              <a:rPr lang="bg-BG" b="1" u="sng" dirty="0"/>
              <a:t>Гласуване с хартиени </a:t>
            </a:r>
            <a:r>
              <a:rPr lang="bg-BG" b="1" u="sng" dirty="0" smtClean="0"/>
              <a:t>бюлетини</a:t>
            </a:r>
          </a:p>
          <a:p>
            <a:r>
              <a:rPr lang="ru-RU" dirty="0"/>
              <a:t>В случай че </a:t>
            </a:r>
            <a:r>
              <a:rPr lang="ru-RU" dirty="0" err="1"/>
              <a:t>избирателят</a:t>
            </a:r>
            <a:r>
              <a:rPr lang="ru-RU" dirty="0"/>
              <a:t> не </a:t>
            </a:r>
            <a:r>
              <a:rPr lang="ru-RU" dirty="0" err="1"/>
              <a:t>желае</a:t>
            </a:r>
            <a:r>
              <a:rPr lang="ru-RU" dirty="0"/>
              <a:t> да </a:t>
            </a:r>
            <a:r>
              <a:rPr lang="ru-RU" dirty="0" err="1"/>
              <a:t>гласува</a:t>
            </a:r>
            <a:r>
              <a:rPr lang="ru-RU" dirty="0"/>
              <a:t> в </a:t>
            </a:r>
            <a:r>
              <a:rPr lang="ru-RU" dirty="0" err="1"/>
              <a:t>единия</a:t>
            </a:r>
            <a:r>
              <a:rPr lang="ru-RU" dirty="0"/>
              <a:t> вид </a:t>
            </a:r>
            <a:r>
              <a:rPr lang="ru-RU" dirty="0" err="1"/>
              <a:t>избор</a:t>
            </a:r>
            <a:r>
              <a:rPr lang="ru-RU" dirty="0"/>
              <a:t> и </a:t>
            </a:r>
            <a:r>
              <a:rPr lang="ru-RU" u="sng" dirty="0" err="1"/>
              <a:t>данните</a:t>
            </a:r>
            <a:r>
              <a:rPr lang="ru-RU" u="sng" dirty="0"/>
              <a:t> </a:t>
            </a:r>
            <a:r>
              <a:rPr lang="ru-RU" u="sng" dirty="0" err="1"/>
              <a:t>му</a:t>
            </a:r>
            <a:r>
              <a:rPr lang="ru-RU" u="sng" dirty="0"/>
              <a:t> не </a:t>
            </a:r>
            <a:r>
              <a:rPr lang="ru-RU" u="sng" dirty="0" err="1"/>
              <a:t>са</a:t>
            </a:r>
            <a:r>
              <a:rPr lang="ru-RU" u="sng" dirty="0"/>
              <a:t> </a:t>
            </a:r>
            <a:r>
              <a:rPr lang="ru-RU" u="sng" dirty="0" err="1"/>
              <a:t>вписани</a:t>
            </a:r>
            <a:r>
              <a:rPr lang="ru-RU" u="sng" dirty="0"/>
              <a:t> в </a:t>
            </a:r>
            <a:r>
              <a:rPr lang="ru-RU" u="sng" dirty="0" err="1"/>
              <a:t>избирателния</a:t>
            </a:r>
            <a:r>
              <a:rPr lang="ru-RU" u="sng" dirty="0"/>
              <a:t> </a:t>
            </a:r>
            <a:r>
              <a:rPr lang="ru-RU" u="sng" dirty="0" err="1"/>
              <a:t>списък</a:t>
            </a:r>
            <a:r>
              <a:rPr lang="ru-RU" u="sng" dirty="0"/>
              <a:t> за </a:t>
            </a:r>
            <a:r>
              <a:rPr lang="ru-RU" u="sng" dirty="0" err="1"/>
              <a:t>този</a:t>
            </a:r>
            <a:r>
              <a:rPr lang="ru-RU" u="sng" dirty="0"/>
              <a:t> вид </a:t>
            </a:r>
            <a:r>
              <a:rPr lang="ru-RU" u="sng" dirty="0" err="1"/>
              <a:t>избор</a:t>
            </a:r>
            <a:r>
              <a:rPr lang="ru-RU" u="sng" dirty="0"/>
              <a:t>, </a:t>
            </a:r>
            <a:r>
              <a:rPr lang="ru-RU" dirty="0"/>
              <a:t>той не </a:t>
            </a:r>
            <a:r>
              <a:rPr lang="ru-RU" dirty="0" err="1"/>
              <a:t>получава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 за </a:t>
            </a:r>
            <a:r>
              <a:rPr lang="ru-RU" dirty="0" err="1"/>
              <a:t>този</a:t>
            </a:r>
            <a:r>
              <a:rPr lang="ru-RU" dirty="0"/>
              <a:t> вид </a:t>
            </a:r>
            <a:r>
              <a:rPr lang="ru-RU" dirty="0" err="1" smtClean="0"/>
              <a:t>избор</a:t>
            </a:r>
            <a:endParaRPr lang="ru-RU" dirty="0" smtClean="0"/>
          </a:p>
          <a:p>
            <a:r>
              <a:rPr lang="bg-BG" dirty="0" smtClean="0"/>
              <a:t>В </a:t>
            </a:r>
            <a:r>
              <a:rPr lang="bg-BG" dirty="0"/>
              <a:t>случай че избирателят не е гласувал в даден вид избор, той не се подписва в съответния избирателен списък, а </a:t>
            </a:r>
            <a:r>
              <a:rPr lang="bg-BG" b="1" dirty="0"/>
              <a:t>в графа „Забележки“ член на СИК вписва „не е гласувал</a:t>
            </a:r>
            <a:r>
              <a:rPr lang="bg-BG" b="1" dirty="0" smtClean="0"/>
              <a:t>“.</a:t>
            </a:r>
          </a:p>
          <a:p>
            <a:r>
              <a:rPr lang="bg-BG" dirty="0"/>
              <a:t>Забранено е предварително да се откъсват хартиени бюлетини от кочаните. </a:t>
            </a:r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188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087" y="487752"/>
            <a:ext cx="5173750" cy="62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600" b="1" i="1" dirty="0" err="1"/>
              <a:t>Запълване</a:t>
            </a:r>
            <a:r>
              <a:rPr lang="ru-RU" sz="3600" b="1" i="1" dirty="0"/>
              <a:t> на </a:t>
            </a:r>
            <a:r>
              <a:rPr lang="ru-RU" sz="3600" b="1" i="1" dirty="0" err="1"/>
              <a:t>избирателна</a:t>
            </a:r>
            <a:r>
              <a:rPr lang="ru-RU" sz="3600" b="1" i="1" dirty="0"/>
              <a:t> </a:t>
            </a:r>
            <a:r>
              <a:rPr lang="ru-RU" sz="3600" b="1" i="1" dirty="0" err="1"/>
              <a:t>кутия</a:t>
            </a:r>
            <a:r>
              <a:rPr lang="ru-RU" sz="3600" b="1" i="1" dirty="0"/>
              <a:t> с </a:t>
            </a:r>
            <a:r>
              <a:rPr lang="ru-RU" sz="3600" b="1" i="1" dirty="0" err="1"/>
              <a:t>хартиени</a:t>
            </a:r>
            <a:r>
              <a:rPr lang="ru-RU" sz="3600" b="1" i="1" dirty="0"/>
              <a:t> </a:t>
            </a:r>
            <a:r>
              <a:rPr lang="ru-RU" sz="3600" b="1" i="1" dirty="0" err="1"/>
              <a:t>бюлетини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970116"/>
            <a:ext cx="10515600" cy="4417983"/>
          </a:xfrm>
        </p:spPr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запълване</a:t>
            </a:r>
            <a:r>
              <a:rPr lang="ru-RU" dirty="0"/>
              <a:t> на </a:t>
            </a:r>
            <a:r>
              <a:rPr lang="ru-RU" dirty="0" err="1"/>
              <a:t>избирателна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 с </a:t>
            </a:r>
            <a:r>
              <a:rPr lang="ru-RU" dirty="0" err="1"/>
              <a:t>хартиени</a:t>
            </a:r>
            <a:r>
              <a:rPr lang="ru-RU" dirty="0"/>
              <a:t> </a:t>
            </a:r>
            <a:r>
              <a:rPr lang="ru-RU" dirty="0" err="1"/>
              <a:t>бюлетини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нейния</a:t>
            </a:r>
            <a:r>
              <a:rPr lang="ru-RU" dirty="0"/>
              <a:t> </a:t>
            </a:r>
            <a:r>
              <a:rPr lang="ru-RU" dirty="0" err="1"/>
              <a:t>отвор</a:t>
            </a:r>
            <a:r>
              <a:rPr lang="ru-RU" dirty="0"/>
              <a:t> се </a:t>
            </a:r>
            <a:r>
              <a:rPr lang="ru-RU" dirty="0" err="1"/>
              <a:t>залепва</a:t>
            </a:r>
            <a:r>
              <a:rPr lang="ru-RU" dirty="0"/>
              <a:t> </a:t>
            </a:r>
            <a:r>
              <a:rPr lang="ru-RU" dirty="0" err="1"/>
              <a:t>хартиена</a:t>
            </a:r>
            <a:r>
              <a:rPr lang="ru-RU" dirty="0"/>
              <a:t> лента с </a:t>
            </a:r>
            <a:r>
              <a:rPr lang="ru-RU" dirty="0" err="1"/>
              <a:t>подписите</a:t>
            </a:r>
            <a:r>
              <a:rPr lang="ru-RU" dirty="0"/>
              <a:t> на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комисията</a:t>
            </a:r>
            <a:r>
              <a:rPr lang="ru-RU" dirty="0"/>
              <a:t> и се </a:t>
            </a:r>
            <a:r>
              <a:rPr lang="ru-RU" dirty="0" err="1"/>
              <a:t>подпечатва</a:t>
            </a:r>
            <a:r>
              <a:rPr lang="ru-RU" dirty="0"/>
              <a:t> с </a:t>
            </a:r>
            <a:r>
              <a:rPr lang="ru-RU" dirty="0" err="1"/>
              <a:t>печата</a:t>
            </a:r>
            <a:r>
              <a:rPr lang="ru-RU" dirty="0"/>
              <a:t> на СИК. </a:t>
            </a:r>
            <a:endParaRPr lang="ru-RU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ru-RU" dirty="0" err="1"/>
              <a:t>Гласуването</a:t>
            </a:r>
            <a:r>
              <a:rPr lang="ru-RU" dirty="0"/>
              <a:t> </a:t>
            </a:r>
            <a:r>
              <a:rPr lang="ru-RU" dirty="0" err="1"/>
              <a:t>продължава</a:t>
            </a:r>
            <a:r>
              <a:rPr lang="ru-RU" dirty="0"/>
              <a:t> с друга </a:t>
            </a:r>
            <a:r>
              <a:rPr lang="ru-RU" dirty="0" err="1"/>
              <a:t>избирателна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запечатва</a:t>
            </a:r>
            <a:r>
              <a:rPr lang="ru-RU" dirty="0"/>
              <a:t> с </a:t>
            </a:r>
            <a:r>
              <a:rPr lang="ru-RU" dirty="0" err="1"/>
              <a:t>хартиени</a:t>
            </a:r>
            <a:r>
              <a:rPr lang="ru-RU" dirty="0"/>
              <a:t> </a:t>
            </a:r>
            <a:r>
              <a:rPr lang="ru-RU" dirty="0" err="1"/>
              <a:t>ленти</a:t>
            </a:r>
            <a:r>
              <a:rPr lang="ru-RU" dirty="0"/>
              <a:t>, </a:t>
            </a:r>
            <a:r>
              <a:rPr lang="ru-RU" dirty="0" err="1"/>
              <a:t>подписани</a:t>
            </a:r>
            <a:r>
              <a:rPr lang="ru-RU" dirty="0"/>
              <a:t> от </a:t>
            </a:r>
            <a:r>
              <a:rPr lang="ru-RU" dirty="0" err="1"/>
              <a:t>присъстващите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комисията</a:t>
            </a:r>
            <a:r>
              <a:rPr lang="ru-RU" dirty="0"/>
              <a:t> и </a:t>
            </a:r>
            <a:r>
              <a:rPr lang="ru-RU" dirty="0" err="1"/>
              <a:t>подпечатани</a:t>
            </a:r>
            <a:r>
              <a:rPr lang="ru-RU" dirty="0"/>
              <a:t> с </a:t>
            </a:r>
            <a:r>
              <a:rPr lang="ru-RU" dirty="0" err="1"/>
              <a:t>печата</a:t>
            </a:r>
            <a:r>
              <a:rPr lang="ru-RU" dirty="0"/>
              <a:t> на </a:t>
            </a:r>
            <a:r>
              <a:rPr lang="ru-RU" dirty="0" err="1"/>
              <a:t>комисията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ru-RU" dirty="0" err="1"/>
              <a:t>Пълната</a:t>
            </a:r>
            <a:r>
              <a:rPr lang="ru-RU" dirty="0"/>
              <a:t> и запечатана с </a:t>
            </a:r>
            <a:r>
              <a:rPr lang="ru-RU" dirty="0" err="1"/>
              <a:t>хартиена</a:t>
            </a:r>
            <a:r>
              <a:rPr lang="ru-RU" dirty="0"/>
              <a:t> лента </a:t>
            </a:r>
            <a:r>
              <a:rPr lang="ru-RU" dirty="0" err="1"/>
              <a:t>избирателна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 с </a:t>
            </a:r>
            <a:r>
              <a:rPr lang="ru-RU" dirty="0" err="1"/>
              <a:t>хартиени</a:t>
            </a:r>
            <a:r>
              <a:rPr lang="ru-RU" dirty="0"/>
              <a:t> </a:t>
            </a:r>
            <a:r>
              <a:rPr lang="ru-RU" dirty="0" err="1"/>
              <a:t>бюлетини</a:t>
            </a:r>
            <a:r>
              <a:rPr lang="ru-RU" dirty="0"/>
              <a:t> </a:t>
            </a:r>
            <a:r>
              <a:rPr lang="ru-RU" dirty="0" err="1"/>
              <a:t>остава</a:t>
            </a:r>
            <a:r>
              <a:rPr lang="ru-RU" dirty="0"/>
              <a:t> на </a:t>
            </a:r>
            <a:r>
              <a:rPr lang="ru-RU" dirty="0" err="1"/>
              <a:t>масата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380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/>
              <a:t>Гласуване</a:t>
            </a:r>
            <a:r>
              <a:rPr lang="ru-RU" sz="3600" b="1" i="1" dirty="0"/>
              <a:t> при </a:t>
            </a:r>
            <a:r>
              <a:rPr lang="ru-RU" sz="3600" b="1" i="1" dirty="0" err="1"/>
              <a:t>сгрешена</a:t>
            </a:r>
            <a:r>
              <a:rPr lang="ru-RU" sz="3600" b="1" i="1" dirty="0"/>
              <a:t> </a:t>
            </a:r>
            <a:r>
              <a:rPr lang="ru-RU" sz="3600" b="1" i="1" dirty="0" err="1"/>
              <a:t>хартиена</a:t>
            </a:r>
            <a:r>
              <a:rPr lang="ru-RU" sz="3600" b="1" i="1" dirty="0"/>
              <a:t> </a:t>
            </a:r>
            <a:r>
              <a:rPr lang="ru-RU" sz="3600" b="1" i="1" dirty="0" err="1"/>
              <a:t>бюлетина</a:t>
            </a:r>
            <a:r>
              <a:rPr lang="ru-RU" sz="3600" b="1" i="1" dirty="0"/>
              <a:t> 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Подробно </a:t>
            </a:r>
            <a:r>
              <a:rPr lang="ru-RU" dirty="0" err="1" smtClean="0"/>
              <a:t>описане</a:t>
            </a:r>
            <a:r>
              <a:rPr lang="ru-RU" dirty="0" smtClean="0"/>
              <a:t> в </a:t>
            </a:r>
            <a:r>
              <a:rPr lang="ru-RU" b="1" dirty="0" smtClean="0"/>
              <a:t>Методически </a:t>
            </a:r>
            <a:r>
              <a:rPr lang="ru-RU" b="1" dirty="0"/>
              <a:t>указания, част III, т.8.1.2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dirty="0" err="1"/>
              <a:t>сгреши</a:t>
            </a:r>
            <a:r>
              <a:rPr lang="ru-RU" dirty="0"/>
              <a:t> при </a:t>
            </a:r>
            <a:r>
              <a:rPr lang="ru-RU" dirty="0" err="1"/>
              <a:t>попълването</a:t>
            </a:r>
            <a:r>
              <a:rPr lang="ru-RU" dirty="0"/>
              <a:t> на </a:t>
            </a:r>
            <a:r>
              <a:rPr lang="ru-RU" dirty="0" err="1"/>
              <a:t>хартиената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, той </a:t>
            </a:r>
            <a:r>
              <a:rPr lang="ru-RU" dirty="0" err="1"/>
              <a:t>има</a:t>
            </a:r>
            <a:r>
              <a:rPr lang="ru-RU" dirty="0"/>
              <a:t> право да поиска втора </a:t>
            </a:r>
            <a:r>
              <a:rPr lang="ru-RU" dirty="0" err="1"/>
              <a:t>бюлетина</a:t>
            </a:r>
            <a:r>
              <a:rPr lang="ru-RU" dirty="0"/>
              <a:t>, </a:t>
            </a:r>
            <a:r>
              <a:rPr lang="ru-RU" u="sng" dirty="0"/>
              <a:t>но само </a:t>
            </a:r>
            <a:r>
              <a:rPr lang="ru-RU" u="sng" dirty="0" err="1"/>
              <a:t>веднъж</a:t>
            </a:r>
            <a:r>
              <a:rPr lang="ru-RU" u="sng" dirty="0"/>
              <a:t> за </a:t>
            </a:r>
            <a:r>
              <a:rPr lang="ru-RU" u="sng" dirty="0" err="1"/>
              <a:t>всеки</a:t>
            </a:r>
            <a:r>
              <a:rPr lang="ru-RU" u="sng" dirty="0"/>
              <a:t> вид </a:t>
            </a:r>
            <a:r>
              <a:rPr lang="ru-RU" u="sng" dirty="0" err="1"/>
              <a:t>избор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повторна грешка </a:t>
            </a:r>
            <a:r>
              <a:rPr lang="ru-RU" dirty="0" err="1"/>
              <a:t>избирателят</a:t>
            </a:r>
            <a:r>
              <a:rPr lang="ru-RU" dirty="0"/>
              <a:t> не </a:t>
            </a:r>
            <a:r>
              <a:rPr lang="ru-RU" dirty="0" err="1"/>
              <a:t>получава</a:t>
            </a:r>
            <a:r>
              <a:rPr lang="ru-RU" dirty="0"/>
              <a:t> нова </a:t>
            </a:r>
            <a:r>
              <a:rPr lang="ru-RU" dirty="0" err="1"/>
              <a:t>бюлетина</a:t>
            </a:r>
            <a:r>
              <a:rPr lang="ru-RU" dirty="0"/>
              <a:t>. В графа „</a:t>
            </a:r>
            <a:r>
              <a:rPr lang="ru-RU" dirty="0" err="1"/>
              <a:t>Забележки</a:t>
            </a:r>
            <a:r>
              <a:rPr lang="ru-RU" dirty="0"/>
              <a:t>“ на </a:t>
            </a:r>
            <a:r>
              <a:rPr lang="ru-RU" dirty="0" err="1"/>
              <a:t>съответния</a:t>
            </a:r>
            <a:r>
              <a:rPr lang="ru-RU" dirty="0"/>
              <a:t> избирателен </a:t>
            </a:r>
            <a:r>
              <a:rPr lang="ru-RU" dirty="0" err="1"/>
              <a:t>списък</a:t>
            </a:r>
            <a:r>
              <a:rPr lang="ru-RU" dirty="0"/>
              <a:t> </a:t>
            </a:r>
            <a:r>
              <a:rPr lang="ru-RU" dirty="0" err="1"/>
              <a:t>членът</a:t>
            </a:r>
            <a:r>
              <a:rPr lang="ru-RU" dirty="0"/>
              <a:t> на СИК </a:t>
            </a:r>
            <a:r>
              <a:rPr lang="ru-RU" dirty="0" err="1"/>
              <a:t>отбелязва</a:t>
            </a:r>
            <a:r>
              <a:rPr lang="ru-RU" dirty="0"/>
              <a:t>, че </a:t>
            </a:r>
            <a:r>
              <a:rPr lang="ru-RU" dirty="0" err="1"/>
              <a:t>лицето</a:t>
            </a:r>
            <a:r>
              <a:rPr lang="ru-RU" dirty="0"/>
              <a:t> не е </a:t>
            </a:r>
            <a:r>
              <a:rPr lang="ru-RU" dirty="0" err="1"/>
              <a:t>гласувало</a:t>
            </a:r>
            <a:r>
              <a:rPr lang="ru-RU" dirty="0"/>
              <a:t>, </a:t>
            </a:r>
            <a:r>
              <a:rPr lang="ru-RU" dirty="0" err="1"/>
              <a:t>тъй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два </a:t>
            </a:r>
            <a:r>
              <a:rPr lang="ru-RU" dirty="0" err="1"/>
              <a:t>пъти</a:t>
            </a:r>
            <a:r>
              <a:rPr lang="ru-RU" dirty="0"/>
              <a:t> е </a:t>
            </a:r>
            <a:r>
              <a:rPr lang="ru-RU" dirty="0" err="1"/>
              <a:t>сгрешило</a:t>
            </a:r>
            <a:r>
              <a:rPr lang="ru-RU" dirty="0"/>
              <a:t> при </a:t>
            </a:r>
            <a:r>
              <a:rPr lang="ru-RU" dirty="0" err="1"/>
              <a:t>гласуването</a:t>
            </a:r>
            <a:r>
              <a:rPr lang="ru-RU" dirty="0"/>
              <a:t>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699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/>
              <a:t>Показан или заснет вот, </a:t>
            </a:r>
            <a:r>
              <a:rPr lang="ru-RU" sz="3600" b="1" i="1" dirty="0" err="1"/>
              <a:t>хартиени</a:t>
            </a:r>
            <a:r>
              <a:rPr lang="ru-RU" sz="3600" b="1" i="1" dirty="0"/>
              <a:t> </a:t>
            </a:r>
            <a:r>
              <a:rPr lang="ru-RU" sz="3600" b="1" i="1" dirty="0" err="1"/>
              <a:t>бюлетини</a:t>
            </a:r>
            <a:r>
              <a:rPr lang="ru-RU" sz="3600" b="1" i="1" dirty="0"/>
              <a:t> с </a:t>
            </a:r>
            <a:r>
              <a:rPr lang="ru-RU" sz="3600" b="1" i="1" dirty="0" err="1"/>
              <a:t>несъответстващ</a:t>
            </a:r>
            <a:r>
              <a:rPr lang="ru-RU" sz="3600" b="1" i="1" dirty="0"/>
              <a:t> номер (</a:t>
            </a:r>
            <a:r>
              <a:rPr lang="ru-RU" sz="3600" b="1" i="1" dirty="0" err="1"/>
              <a:t>недействителни</a:t>
            </a:r>
            <a:r>
              <a:rPr lang="ru-RU" sz="3600" b="1" i="1" dirty="0"/>
              <a:t> </a:t>
            </a:r>
            <a:r>
              <a:rPr lang="ru-RU" sz="3600" b="1" i="1" dirty="0" err="1"/>
              <a:t>бюлетини</a:t>
            </a:r>
            <a:r>
              <a:rPr lang="ru-RU" sz="3600" b="1" i="1" dirty="0"/>
              <a:t>)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Действията</a:t>
            </a:r>
            <a:r>
              <a:rPr lang="ru-RU" dirty="0" smtClean="0"/>
              <a:t> при показан и заснет вот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описани</a:t>
            </a:r>
            <a:r>
              <a:rPr lang="ru-RU" dirty="0" smtClean="0"/>
              <a:t> в </a:t>
            </a:r>
            <a:r>
              <a:rPr lang="ru-RU" b="1" dirty="0" smtClean="0"/>
              <a:t>Методически </a:t>
            </a:r>
            <a:r>
              <a:rPr lang="ru-RU" b="1" dirty="0"/>
              <a:t>указания, част III, </a:t>
            </a:r>
            <a:r>
              <a:rPr lang="ru-RU" b="1" dirty="0" smtClean="0"/>
              <a:t>т.8.1.3</a:t>
            </a:r>
          </a:p>
          <a:p>
            <a:pPr marL="0" indent="0">
              <a:buNone/>
            </a:pPr>
            <a:endParaRPr lang="ru-RU" sz="1000" b="1" dirty="0"/>
          </a:p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dirty="0" err="1"/>
              <a:t>покаже</a:t>
            </a:r>
            <a:r>
              <a:rPr lang="ru-RU" dirty="0"/>
              <a:t> своя вот, </a:t>
            </a:r>
            <a:r>
              <a:rPr lang="ru-RU" dirty="0" err="1"/>
              <a:t>заснеме</a:t>
            </a:r>
            <a:r>
              <a:rPr lang="ru-RU" dirty="0"/>
              <a:t> </a:t>
            </a:r>
            <a:r>
              <a:rPr lang="ru-RU" dirty="0" err="1"/>
              <a:t>вота</a:t>
            </a:r>
            <a:r>
              <a:rPr lang="ru-RU" dirty="0"/>
              <a:t> си или </a:t>
            </a:r>
            <a:r>
              <a:rPr lang="ru-RU" dirty="0" err="1"/>
              <a:t>представи</a:t>
            </a:r>
            <a:r>
              <a:rPr lang="ru-RU" dirty="0"/>
              <a:t> </a:t>
            </a:r>
            <a:r>
              <a:rPr lang="ru-RU" dirty="0" err="1"/>
              <a:t>хартиена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 с </a:t>
            </a:r>
            <a:r>
              <a:rPr lang="ru-RU" dirty="0" err="1"/>
              <a:t>несъответстващ</a:t>
            </a:r>
            <a:r>
              <a:rPr lang="ru-RU" dirty="0"/>
              <a:t> номер на номера в кочана, </a:t>
            </a:r>
            <a:r>
              <a:rPr lang="ru-RU" dirty="0" err="1"/>
              <a:t>тази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 не се пуска в </a:t>
            </a:r>
            <a:r>
              <a:rPr lang="ru-RU" dirty="0" err="1"/>
              <a:t>избирателната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. На избирателя не се </a:t>
            </a:r>
            <a:r>
              <a:rPr lang="ru-RU" dirty="0" err="1"/>
              <a:t>дава</a:t>
            </a:r>
            <a:r>
              <a:rPr lang="ru-RU" dirty="0"/>
              <a:t> втора </a:t>
            </a:r>
            <a:r>
              <a:rPr lang="ru-RU" dirty="0" err="1"/>
              <a:t>хартиена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 и не се допуска да </a:t>
            </a:r>
            <a:r>
              <a:rPr lang="ru-RU" dirty="0" err="1"/>
              <a:t>гласува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915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 fontScale="90000"/>
          </a:bodyPr>
          <a:lstStyle/>
          <a:p>
            <a:r>
              <a:rPr lang="ru-RU" sz="3600" b="1" i="1" dirty="0" err="1"/>
              <a:t>Гласуване</a:t>
            </a:r>
            <a:r>
              <a:rPr lang="ru-RU" sz="3600" b="1" i="1" dirty="0"/>
              <a:t> чрез </a:t>
            </a:r>
            <a:r>
              <a:rPr lang="ru-RU" sz="3600" b="1" i="1" dirty="0" err="1"/>
              <a:t>специализирано</a:t>
            </a:r>
            <a:r>
              <a:rPr lang="ru-RU" sz="3600" b="1" i="1" dirty="0"/>
              <a:t> устройство за </a:t>
            </a:r>
            <a:r>
              <a:rPr lang="ru-RU" sz="3600" b="1" i="1" dirty="0" err="1"/>
              <a:t>машинно</a:t>
            </a:r>
            <a:r>
              <a:rPr lang="ru-RU" sz="3600" b="1" i="1" dirty="0"/>
              <a:t> </a:t>
            </a:r>
            <a:r>
              <a:rPr lang="ru-RU" sz="3600" b="1" i="1" dirty="0" err="1"/>
              <a:t>гласуване</a:t>
            </a:r>
            <a:endParaRPr lang="bg-BG" sz="3600" b="1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916" y="1268903"/>
            <a:ext cx="4443384" cy="55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ВАЖНО:</a:t>
            </a:r>
            <a:r>
              <a:rPr lang="ru-RU" dirty="0"/>
              <a:t> Да се </a:t>
            </a:r>
            <a:r>
              <a:rPr lang="ru-RU" dirty="0" err="1"/>
              <a:t>обръща</a:t>
            </a:r>
            <a:r>
              <a:rPr lang="ru-RU" dirty="0"/>
              <a:t> внимание на </a:t>
            </a:r>
            <a:r>
              <a:rPr lang="ru-RU" dirty="0" err="1"/>
              <a:t>избирателите</a:t>
            </a:r>
            <a:r>
              <a:rPr lang="ru-RU" dirty="0"/>
              <a:t>, че след </a:t>
            </a:r>
            <a:r>
              <a:rPr lang="ru-RU" dirty="0" err="1"/>
              <a:t>гласуването</a:t>
            </a:r>
            <a:r>
              <a:rPr lang="ru-RU" dirty="0"/>
              <a:t> за </a:t>
            </a:r>
            <a:r>
              <a:rPr lang="ru-RU" dirty="0" err="1"/>
              <a:t>отделните</a:t>
            </a:r>
            <a:r>
              <a:rPr lang="ru-RU" dirty="0"/>
              <a:t> </a:t>
            </a:r>
            <a:r>
              <a:rPr lang="ru-RU" dirty="0" err="1"/>
              <a:t>видове</a:t>
            </a:r>
            <a:r>
              <a:rPr lang="ru-RU" dirty="0"/>
              <a:t> </a:t>
            </a:r>
            <a:r>
              <a:rPr lang="ru-RU" dirty="0" err="1"/>
              <a:t>избори</a:t>
            </a:r>
            <a:r>
              <a:rPr lang="ru-RU" dirty="0"/>
              <a:t> </a:t>
            </a:r>
            <a:r>
              <a:rPr lang="ru-RU" dirty="0" err="1"/>
              <a:t>машинните</a:t>
            </a:r>
            <a:r>
              <a:rPr lang="ru-RU" dirty="0"/>
              <a:t> </a:t>
            </a:r>
            <a:r>
              <a:rPr lang="ru-RU" dirty="0" err="1"/>
              <a:t>бюлетини</a:t>
            </a:r>
            <a:r>
              <a:rPr lang="ru-RU" dirty="0"/>
              <a:t> се </a:t>
            </a:r>
            <a:r>
              <a:rPr lang="ru-RU" dirty="0" err="1"/>
              <a:t>отпечатват</a:t>
            </a:r>
            <a:r>
              <a:rPr lang="ru-RU" dirty="0"/>
              <a:t> </a:t>
            </a:r>
            <a:r>
              <a:rPr lang="ru-RU" dirty="0" err="1"/>
              <a:t>едновременно</a:t>
            </a:r>
            <a:r>
              <a:rPr lang="ru-RU" dirty="0"/>
              <a:t> и </a:t>
            </a:r>
            <a:r>
              <a:rPr lang="ru-RU" dirty="0" err="1"/>
              <a:t>последователно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и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вземе</a:t>
            </a:r>
            <a:r>
              <a:rPr lang="ru-RU" dirty="0"/>
              <a:t> след </a:t>
            </a:r>
            <a:r>
              <a:rPr lang="ru-RU" dirty="0" err="1"/>
              <a:t>звуковия</a:t>
            </a:r>
            <a:r>
              <a:rPr lang="ru-RU" dirty="0"/>
              <a:t> сигнал на </a:t>
            </a:r>
            <a:r>
              <a:rPr lang="ru-RU" dirty="0" err="1"/>
              <a:t>машината</a:t>
            </a:r>
            <a:r>
              <a:rPr lang="ru-RU" dirty="0"/>
              <a:t>. След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разделя</a:t>
            </a:r>
            <a:r>
              <a:rPr lang="ru-RU" dirty="0"/>
              <a:t>, </a:t>
            </a:r>
            <a:r>
              <a:rPr lang="ru-RU" dirty="0" err="1"/>
              <a:t>сгъва</a:t>
            </a:r>
            <a:r>
              <a:rPr lang="ru-RU" dirty="0"/>
              <a:t> всяка от </a:t>
            </a:r>
            <a:r>
              <a:rPr lang="ru-RU" dirty="0" err="1"/>
              <a:t>тях</a:t>
            </a:r>
            <a:r>
              <a:rPr lang="ru-RU" dirty="0"/>
              <a:t> и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подава</a:t>
            </a:r>
            <a:r>
              <a:rPr lang="ru-RU" dirty="0"/>
              <a:t> на СИК за </a:t>
            </a:r>
            <a:r>
              <a:rPr lang="ru-RU" dirty="0" err="1"/>
              <a:t>поставяне</a:t>
            </a:r>
            <a:r>
              <a:rPr lang="ru-RU" dirty="0"/>
              <a:t> на </a:t>
            </a:r>
            <a:r>
              <a:rPr lang="ru-RU" dirty="0" err="1"/>
              <a:t>печат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200" dirty="0"/>
          </a:p>
          <a:p>
            <a:r>
              <a:rPr lang="ru-RU" dirty="0" err="1"/>
              <a:t>Дължината</a:t>
            </a:r>
            <a:r>
              <a:rPr lang="ru-RU" dirty="0"/>
              <a:t> на </a:t>
            </a:r>
            <a:r>
              <a:rPr lang="ru-RU" dirty="0" err="1"/>
              <a:t>бюлетините</a:t>
            </a:r>
            <a:r>
              <a:rPr lang="ru-RU" dirty="0"/>
              <a:t> от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/>
              <a:t> е различна,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b="1" dirty="0" err="1"/>
              <a:t>бюлетината</a:t>
            </a:r>
            <a:r>
              <a:rPr lang="ru-RU" b="1" dirty="0"/>
              <a:t> за </a:t>
            </a:r>
            <a:r>
              <a:rPr lang="ru-RU" b="1" dirty="0" err="1"/>
              <a:t>народни</a:t>
            </a:r>
            <a:r>
              <a:rPr lang="ru-RU" b="1" dirty="0"/>
              <a:t> представители е </a:t>
            </a:r>
            <a:r>
              <a:rPr lang="ru-RU" b="1" dirty="0" err="1"/>
              <a:t>по-дълга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sz="1200" dirty="0"/>
          </a:p>
          <a:p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dirty="0" err="1"/>
              <a:t>изпитва</a:t>
            </a:r>
            <a:r>
              <a:rPr lang="ru-RU" dirty="0"/>
              <a:t> затруднение с </a:t>
            </a:r>
            <a:r>
              <a:rPr lang="ru-RU" dirty="0" err="1"/>
              <a:t>гласуването</a:t>
            </a:r>
            <a:r>
              <a:rPr lang="ru-RU" dirty="0"/>
              <a:t> и не </a:t>
            </a:r>
            <a:r>
              <a:rPr lang="ru-RU" dirty="0" err="1"/>
              <a:t>предприема</a:t>
            </a:r>
            <a:r>
              <a:rPr lang="ru-RU" dirty="0"/>
              <a:t> действия по </a:t>
            </a:r>
            <a:r>
              <a:rPr lang="ru-RU" dirty="0" err="1"/>
              <a:t>гласуване</a:t>
            </a:r>
            <a:r>
              <a:rPr lang="ru-RU" dirty="0"/>
              <a:t> пред </a:t>
            </a:r>
            <a:r>
              <a:rPr lang="ru-RU" dirty="0" err="1"/>
              <a:t>машината</a:t>
            </a:r>
            <a:r>
              <a:rPr lang="ru-RU" dirty="0"/>
              <a:t>, член на СИК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оказва</a:t>
            </a:r>
            <a:r>
              <a:rPr lang="ru-RU" dirty="0"/>
              <a:t> </a:t>
            </a:r>
            <a:r>
              <a:rPr lang="ru-RU" dirty="0" err="1"/>
              <a:t>съдействие</a:t>
            </a:r>
            <a:r>
              <a:rPr lang="ru-RU" dirty="0"/>
              <a:t> от не </a:t>
            </a:r>
            <a:r>
              <a:rPr lang="ru-RU" dirty="0" err="1"/>
              <a:t>по-малко</a:t>
            </a:r>
            <a:r>
              <a:rPr lang="ru-RU" dirty="0"/>
              <a:t> от 2 метра </a:t>
            </a:r>
            <a:r>
              <a:rPr lang="ru-RU" dirty="0" err="1"/>
              <a:t>разстояние</a:t>
            </a:r>
            <a:r>
              <a:rPr lang="ru-RU" dirty="0"/>
              <a:t>, без да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видимост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екрана</a:t>
            </a:r>
            <a:r>
              <a:rPr lang="ru-RU" dirty="0"/>
              <a:t> и без да </a:t>
            </a:r>
            <a:r>
              <a:rPr lang="ru-RU" dirty="0" err="1"/>
              <a:t>влияе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вота</a:t>
            </a:r>
            <a:r>
              <a:rPr lang="ru-RU" dirty="0"/>
              <a:t> на избирателя и при </a:t>
            </a:r>
            <a:r>
              <a:rPr lang="ru-RU" dirty="0" err="1"/>
              <a:t>запазване</a:t>
            </a:r>
            <a:r>
              <a:rPr lang="ru-RU" dirty="0"/>
              <a:t> </a:t>
            </a:r>
            <a:r>
              <a:rPr lang="ru-RU" dirty="0" err="1"/>
              <a:t>тайната</a:t>
            </a:r>
            <a:r>
              <a:rPr lang="ru-RU" dirty="0"/>
              <a:t> на </a:t>
            </a:r>
            <a:r>
              <a:rPr lang="ru-RU" dirty="0" err="1"/>
              <a:t>вота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2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88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/>
          <a:lstStyle/>
          <a:p>
            <a:r>
              <a:rPr lang="ru-RU" dirty="0"/>
              <a:t>СИК </a:t>
            </a:r>
            <a:r>
              <a:rPr lang="ru-RU" dirty="0" err="1"/>
              <a:t>поставя</a:t>
            </a:r>
            <a:r>
              <a:rPr lang="ru-RU" dirty="0"/>
              <a:t> по един </a:t>
            </a:r>
            <a:r>
              <a:rPr lang="ru-RU" dirty="0" err="1"/>
              <a:t>печат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гърба</a:t>
            </a:r>
            <a:r>
              <a:rPr lang="ru-RU" dirty="0"/>
              <a:t> на всяка </a:t>
            </a:r>
            <a:r>
              <a:rPr lang="ru-RU" dirty="0" err="1"/>
              <a:t>бюлетина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sz="1300" dirty="0"/>
          </a:p>
          <a:p>
            <a:r>
              <a:rPr lang="ru-RU" dirty="0"/>
              <a:t>В случай че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b="1" dirty="0"/>
              <a:t>не е </a:t>
            </a:r>
            <a:r>
              <a:rPr lang="ru-RU" b="1" dirty="0" err="1"/>
              <a:t>гласувал</a:t>
            </a:r>
            <a:r>
              <a:rPr lang="ru-RU" b="1" dirty="0"/>
              <a:t> в даден вид </a:t>
            </a:r>
            <a:r>
              <a:rPr lang="ru-RU" b="1" dirty="0" err="1"/>
              <a:t>избор</a:t>
            </a:r>
            <a:r>
              <a:rPr lang="ru-RU" dirty="0"/>
              <a:t>, той не се </a:t>
            </a:r>
            <a:r>
              <a:rPr lang="ru-RU" dirty="0" err="1"/>
              <a:t>подписва</a:t>
            </a:r>
            <a:r>
              <a:rPr lang="ru-RU" dirty="0"/>
              <a:t> в </a:t>
            </a:r>
            <a:r>
              <a:rPr lang="ru-RU" dirty="0" err="1"/>
              <a:t>съответния</a:t>
            </a:r>
            <a:r>
              <a:rPr lang="ru-RU" dirty="0"/>
              <a:t> избирателен </a:t>
            </a:r>
            <a:r>
              <a:rPr lang="ru-RU" dirty="0" err="1"/>
              <a:t>списък</a:t>
            </a:r>
            <a:r>
              <a:rPr lang="ru-RU" dirty="0"/>
              <a:t>, а в графа „</a:t>
            </a:r>
            <a:r>
              <a:rPr lang="ru-RU" dirty="0" err="1"/>
              <a:t>Забележки</a:t>
            </a:r>
            <a:r>
              <a:rPr lang="ru-RU" dirty="0"/>
              <a:t>“ член на </a:t>
            </a:r>
            <a:r>
              <a:rPr lang="ru-RU" b="1" dirty="0"/>
              <a:t>СИК </a:t>
            </a:r>
            <a:r>
              <a:rPr lang="ru-RU" b="1" dirty="0" err="1"/>
              <a:t>вписва</a:t>
            </a:r>
            <a:r>
              <a:rPr lang="ru-RU" b="1" dirty="0"/>
              <a:t> „не е </a:t>
            </a:r>
            <a:r>
              <a:rPr lang="ru-RU" b="1" dirty="0" err="1"/>
              <a:t>гласувал</a:t>
            </a:r>
            <a:r>
              <a:rPr lang="ru-RU" b="1" dirty="0"/>
              <a:t>“.</a:t>
            </a:r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/>
              <a:t>запълване</a:t>
            </a:r>
            <a:r>
              <a:rPr lang="ru-RU" dirty="0"/>
              <a:t> на </a:t>
            </a:r>
            <a:r>
              <a:rPr lang="ru-RU" dirty="0" err="1"/>
              <a:t>избирателна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 за </a:t>
            </a:r>
            <a:r>
              <a:rPr lang="ru-RU" dirty="0" err="1"/>
              <a:t>бюлетини</a:t>
            </a:r>
            <a:r>
              <a:rPr lang="ru-RU" dirty="0"/>
              <a:t> от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/>
              <a:t>, се </a:t>
            </a:r>
            <a:r>
              <a:rPr lang="ru-RU" dirty="0" err="1"/>
              <a:t>процедира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при </a:t>
            </a:r>
            <a:r>
              <a:rPr lang="ru-RU" dirty="0" err="1"/>
              <a:t>запълване</a:t>
            </a:r>
            <a:r>
              <a:rPr lang="ru-RU" dirty="0"/>
              <a:t> на </a:t>
            </a:r>
            <a:r>
              <a:rPr lang="ru-RU" dirty="0" err="1"/>
              <a:t>урната</a:t>
            </a:r>
            <a:r>
              <a:rPr lang="ru-RU" dirty="0"/>
              <a:t> за </a:t>
            </a:r>
            <a:r>
              <a:rPr lang="ru-RU" dirty="0" err="1"/>
              <a:t>хартиени</a:t>
            </a:r>
            <a:r>
              <a:rPr lang="ru-RU" dirty="0"/>
              <a:t> </a:t>
            </a:r>
            <a:r>
              <a:rPr lang="ru-RU" dirty="0" err="1"/>
              <a:t>бюлетини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70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1426" y="615142"/>
            <a:ext cx="4281054" cy="601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635000"/>
            <a:ext cx="10515600" cy="5541963"/>
          </a:xfrm>
        </p:spPr>
        <p:txBody>
          <a:bodyPr>
            <a:normAutofit/>
          </a:bodyPr>
          <a:lstStyle/>
          <a:p>
            <a:r>
              <a:rPr lang="ru-RU" dirty="0"/>
              <a:t>В случай че </a:t>
            </a:r>
            <a:r>
              <a:rPr lang="ru-RU" dirty="0" err="1"/>
              <a:t>машината</a:t>
            </a:r>
            <a:r>
              <a:rPr lang="ru-RU" dirty="0"/>
              <a:t> за </a:t>
            </a:r>
            <a:r>
              <a:rPr lang="ru-RU" dirty="0" err="1"/>
              <a:t>гласуване</a:t>
            </a:r>
            <a:r>
              <a:rPr lang="ru-RU" dirty="0"/>
              <a:t> не </a:t>
            </a:r>
            <a:r>
              <a:rPr lang="ru-RU" dirty="0" err="1"/>
              <a:t>стартира</a:t>
            </a:r>
            <a:r>
              <a:rPr lang="ru-RU" dirty="0"/>
              <a:t> или </a:t>
            </a:r>
            <a:r>
              <a:rPr lang="ru-RU" dirty="0" err="1"/>
              <a:t>спре</a:t>
            </a:r>
            <a:r>
              <a:rPr lang="ru-RU" dirty="0"/>
              <a:t> работа по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изборния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, </a:t>
            </a:r>
            <a:r>
              <a:rPr lang="ru-RU" u="sng" dirty="0" err="1"/>
              <a:t>извън</a:t>
            </a:r>
            <a:r>
              <a:rPr lang="ru-RU" u="sng" dirty="0"/>
              <a:t> </a:t>
            </a:r>
            <a:r>
              <a:rPr lang="ru-RU" u="sng" dirty="0" err="1"/>
              <a:t>случаите</a:t>
            </a:r>
            <a:r>
              <a:rPr lang="ru-RU" u="sng" dirty="0"/>
              <a:t> по чл. 269 ИК, </a:t>
            </a:r>
            <a:r>
              <a:rPr lang="ru-RU" dirty="0" err="1"/>
              <a:t>председателят</a:t>
            </a:r>
            <a:r>
              <a:rPr lang="ru-RU" dirty="0"/>
              <a:t> на СИК </a:t>
            </a:r>
            <a:r>
              <a:rPr lang="ru-RU" dirty="0" err="1"/>
              <a:t>уведомява</a:t>
            </a:r>
            <a:r>
              <a:rPr lang="ru-RU" dirty="0"/>
              <a:t> </a:t>
            </a:r>
            <a:r>
              <a:rPr lang="ru-RU" dirty="0" err="1"/>
              <a:t>незабавно</a:t>
            </a:r>
            <a:r>
              <a:rPr lang="ru-RU" dirty="0"/>
              <a:t> РИК, </a:t>
            </a:r>
            <a:r>
              <a:rPr lang="ru-RU" dirty="0" err="1"/>
              <a:t>колцентъра</a:t>
            </a:r>
            <a:r>
              <a:rPr lang="ru-RU" dirty="0"/>
              <a:t> на „</a:t>
            </a:r>
            <a:r>
              <a:rPr lang="ru-RU" dirty="0" err="1"/>
              <a:t>Сиела</a:t>
            </a:r>
            <a:r>
              <a:rPr lang="ru-RU" dirty="0"/>
              <a:t> Норма“ АД и техника на „</a:t>
            </a:r>
            <a:r>
              <a:rPr lang="ru-RU" dirty="0" err="1"/>
              <a:t>Сиела</a:t>
            </a:r>
            <a:r>
              <a:rPr lang="ru-RU" dirty="0"/>
              <a:t> Норма“ АД за </a:t>
            </a:r>
            <a:r>
              <a:rPr lang="ru-RU" dirty="0" err="1"/>
              <a:t>нестартирането</a:t>
            </a:r>
            <a:r>
              <a:rPr lang="ru-RU" dirty="0"/>
              <a:t> или </a:t>
            </a:r>
            <a:r>
              <a:rPr lang="ru-RU" dirty="0" err="1"/>
              <a:t>спирането</a:t>
            </a:r>
            <a:r>
              <a:rPr lang="ru-RU" dirty="0"/>
              <a:t> на </a:t>
            </a:r>
            <a:r>
              <a:rPr lang="ru-RU" dirty="0" err="1"/>
              <a:t>работата</a:t>
            </a:r>
            <a:r>
              <a:rPr lang="ru-RU" dirty="0"/>
              <a:t> на </a:t>
            </a:r>
            <a:r>
              <a:rPr lang="ru-RU" dirty="0" err="1"/>
              <a:t>машината</a:t>
            </a:r>
            <a:r>
              <a:rPr lang="ru-RU" dirty="0"/>
              <a:t> за </a:t>
            </a:r>
            <a:r>
              <a:rPr lang="ru-RU" dirty="0" err="1"/>
              <a:t>гласуване</a:t>
            </a:r>
            <a:r>
              <a:rPr lang="ru-RU" dirty="0"/>
              <a:t>. </a:t>
            </a:r>
            <a:endParaRPr lang="en-US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ru-RU" dirty="0" err="1"/>
              <a:t>Секционната</a:t>
            </a:r>
            <a:r>
              <a:rPr lang="ru-RU" dirty="0"/>
              <a:t> </a:t>
            </a:r>
            <a:r>
              <a:rPr lang="ru-RU" dirty="0" err="1"/>
              <a:t>избирателна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</a:t>
            </a:r>
            <a:r>
              <a:rPr lang="ru-RU" dirty="0" err="1"/>
              <a:t>съставя</a:t>
            </a:r>
            <a:r>
              <a:rPr lang="ru-RU" dirty="0"/>
              <a:t> </a:t>
            </a:r>
            <a:r>
              <a:rPr lang="ru-RU" dirty="0" err="1"/>
              <a:t>констативен</a:t>
            </a:r>
            <a:r>
              <a:rPr lang="ru-RU" dirty="0"/>
              <a:t> протокол (</a:t>
            </a:r>
            <a:r>
              <a:rPr lang="ru-RU" b="1" dirty="0"/>
              <a:t>Приложение 4</a:t>
            </a:r>
            <a:r>
              <a:rPr lang="ru-RU" dirty="0"/>
              <a:t> </a:t>
            </a:r>
            <a:r>
              <a:rPr lang="ru-RU" b="1" dirty="0" err="1"/>
              <a:t>към</a:t>
            </a:r>
            <a:r>
              <a:rPr lang="ru-RU" b="1" dirty="0"/>
              <a:t> </a:t>
            </a:r>
            <a:r>
              <a:rPr lang="ru-RU" b="1" dirty="0" err="1"/>
              <a:t>методическите</a:t>
            </a:r>
            <a:r>
              <a:rPr lang="ru-RU" b="1" dirty="0"/>
              <a:t> указания</a:t>
            </a:r>
            <a:r>
              <a:rPr lang="ru-RU" dirty="0"/>
              <a:t>), в </a:t>
            </a:r>
            <a:r>
              <a:rPr lang="ru-RU" dirty="0" err="1"/>
              <a:t>който</a:t>
            </a:r>
            <a:r>
              <a:rPr lang="ru-RU" dirty="0"/>
              <a:t> се </a:t>
            </a:r>
            <a:r>
              <a:rPr lang="ru-RU" dirty="0" err="1"/>
              <a:t>описва</a:t>
            </a:r>
            <a:r>
              <a:rPr lang="ru-RU" dirty="0"/>
              <a:t> часа на </a:t>
            </a:r>
            <a:r>
              <a:rPr lang="ru-RU" dirty="0" err="1"/>
              <a:t>спирането</a:t>
            </a:r>
            <a:r>
              <a:rPr lang="ru-RU" dirty="0"/>
              <a:t> на </a:t>
            </a:r>
            <a:r>
              <a:rPr lang="ru-RU" dirty="0" err="1"/>
              <a:t>работата</a:t>
            </a:r>
            <a:r>
              <a:rPr lang="ru-RU" dirty="0"/>
              <a:t> на </a:t>
            </a:r>
            <a:r>
              <a:rPr lang="ru-RU" dirty="0" err="1"/>
              <a:t>машината</a:t>
            </a:r>
            <a:r>
              <a:rPr lang="ru-RU" dirty="0"/>
              <a:t>, часа на </a:t>
            </a:r>
            <a:r>
              <a:rPr lang="ru-RU" dirty="0" err="1"/>
              <a:t>уведомяване</a:t>
            </a:r>
            <a:r>
              <a:rPr lang="ru-RU" dirty="0"/>
              <a:t> на </a:t>
            </a:r>
            <a:r>
              <a:rPr lang="ru-RU" dirty="0" err="1"/>
              <a:t>колцентъра</a:t>
            </a:r>
            <a:r>
              <a:rPr lang="ru-RU" dirty="0"/>
              <a:t> и на техника и часа на </a:t>
            </a:r>
            <a:r>
              <a:rPr lang="ru-RU" dirty="0" err="1"/>
              <a:t>неговото</a:t>
            </a:r>
            <a:r>
              <a:rPr lang="ru-RU" dirty="0"/>
              <a:t> </a:t>
            </a:r>
            <a:r>
              <a:rPr lang="ru-RU" dirty="0" err="1"/>
              <a:t>пристигане</a:t>
            </a:r>
            <a:r>
              <a:rPr lang="ru-RU" dirty="0"/>
              <a:t>. </a:t>
            </a:r>
            <a:r>
              <a:rPr lang="ru-RU" dirty="0" err="1"/>
              <a:t>Констативният</a:t>
            </a:r>
            <a:r>
              <a:rPr lang="ru-RU" dirty="0"/>
              <a:t> протокол се </a:t>
            </a:r>
            <a:r>
              <a:rPr lang="ru-RU" dirty="0" err="1"/>
              <a:t>прилага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протокола на СИК.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124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660400"/>
            <a:ext cx="10515600" cy="572770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техническите</a:t>
            </a:r>
            <a:r>
              <a:rPr lang="ru-RU" dirty="0"/>
              <a:t> причини не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отстранени</a:t>
            </a:r>
            <a:r>
              <a:rPr lang="ru-RU" dirty="0"/>
              <a:t> в срок до 20 </a:t>
            </a:r>
            <a:r>
              <a:rPr lang="ru-RU" dirty="0" err="1"/>
              <a:t>минути</a:t>
            </a:r>
            <a:r>
              <a:rPr lang="ru-RU" dirty="0"/>
              <a:t>, СИК </a:t>
            </a:r>
            <a:r>
              <a:rPr lang="ru-RU" dirty="0" err="1"/>
              <a:t>попълва</a:t>
            </a:r>
            <a:r>
              <a:rPr lang="ru-RU" dirty="0"/>
              <a:t> протокол за наличие на </a:t>
            </a:r>
            <a:r>
              <a:rPr lang="ru-RU" dirty="0" err="1"/>
              <a:t>предпоставки</a:t>
            </a:r>
            <a:r>
              <a:rPr lang="ru-RU" dirty="0"/>
              <a:t> по чл. 269 ИК (Приложение 5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методическите</a:t>
            </a:r>
            <a:r>
              <a:rPr lang="ru-RU" dirty="0"/>
              <a:t> указания) и </a:t>
            </a:r>
            <a:r>
              <a:rPr lang="ru-RU" b="1" dirty="0" err="1"/>
              <a:t>незабавно</a:t>
            </a:r>
            <a:r>
              <a:rPr lang="ru-RU" b="1" dirty="0"/>
              <a:t> </a:t>
            </a:r>
            <a:r>
              <a:rPr lang="ru-RU" b="1" dirty="0" err="1"/>
              <a:t>уведомява</a:t>
            </a:r>
            <a:r>
              <a:rPr lang="ru-RU" b="1" dirty="0"/>
              <a:t> РИК.</a:t>
            </a:r>
          </a:p>
          <a:p>
            <a:r>
              <a:rPr lang="ru-RU" dirty="0"/>
              <a:t>При </a:t>
            </a:r>
            <a:r>
              <a:rPr lang="ru-RU" dirty="0" err="1"/>
              <a:t>преустановяване</a:t>
            </a:r>
            <a:r>
              <a:rPr lang="ru-RU" dirty="0"/>
              <a:t> на </a:t>
            </a:r>
            <a:r>
              <a:rPr lang="ru-RU" dirty="0" err="1"/>
              <a:t>гласуването</a:t>
            </a:r>
            <a:r>
              <a:rPr lang="ru-RU" dirty="0"/>
              <a:t> по чл. 269 ИК на </a:t>
            </a:r>
            <a:r>
              <a:rPr lang="ru-RU" dirty="0" err="1"/>
              <a:t>машината</a:t>
            </a:r>
            <a:r>
              <a:rPr lang="ru-RU" dirty="0"/>
              <a:t>, </a:t>
            </a:r>
            <a:r>
              <a:rPr lang="ru-RU" dirty="0" err="1"/>
              <a:t>гласуването</a:t>
            </a:r>
            <a:r>
              <a:rPr lang="ru-RU" dirty="0"/>
              <a:t> </a:t>
            </a:r>
            <a:r>
              <a:rPr lang="ru-RU" dirty="0" err="1"/>
              <a:t>продължава</a:t>
            </a:r>
            <a:r>
              <a:rPr lang="ru-RU" dirty="0"/>
              <a:t> с </a:t>
            </a:r>
            <a:r>
              <a:rPr lang="ru-RU" dirty="0" err="1"/>
              <a:t>хартиени</a:t>
            </a:r>
            <a:r>
              <a:rPr lang="ru-RU" dirty="0"/>
              <a:t> </a:t>
            </a:r>
            <a:r>
              <a:rPr lang="ru-RU" dirty="0" err="1"/>
              <a:t>бюлетини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Непреодолими</a:t>
            </a:r>
            <a:r>
              <a:rPr lang="ru-RU" dirty="0"/>
              <a:t> </a:t>
            </a:r>
            <a:r>
              <a:rPr lang="ru-RU" dirty="0" err="1"/>
              <a:t>външни</a:t>
            </a:r>
            <a:r>
              <a:rPr lang="ru-RU" dirty="0"/>
              <a:t> </a:t>
            </a:r>
            <a:r>
              <a:rPr lang="ru-RU" dirty="0" err="1"/>
              <a:t>обстоятелства</a:t>
            </a:r>
            <a:r>
              <a:rPr lang="ru-RU" dirty="0"/>
              <a:t> по чл. 269 ИК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налице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непредвидими</a:t>
            </a:r>
            <a:r>
              <a:rPr lang="ru-RU" dirty="0"/>
              <a:t> действия или </a:t>
            </a:r>
            <a:r>
              <a:rPr lang="ru-RU" dirty="0" err="1"/>
              <a:t>събития</a:t>
            </a:r>
            <a:r>
              <a:rPr lang="ru-RU" dirty="0"/>
              <a:t> </a:t>
            </a:r>
            <a:r>
              <a:rPr lang="ru-RU" dirty="0" err="1"/>
              <a:t>машинното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/>
              <a:t>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препятствано</a:t>
            </a:r>
            <a:r>
              <a:rPr lang="ru-RU" dirty="0"/>
              <a:t> до степен на </a:t>
            </a:r>
            <a:r>
              <a:rPr lang="ru-RU" dirty="0" err="1"/>
              <a:t>невъзможност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произведено по определения технологичен </a:t>
            </a:r>
            <a:r>
              <a:rPr lang="ru-RU" dirty="0" err="1"/>
              <a:t>ред</a:t>
            </a:r>
            <a:r>
              <a:rPr lang="ru-RU" dirty="0"/>
              <a:t> и не </a:t>
            </a:r>
            <a:r>
              <a:rPr lang="ru-RU" dirty="0" err="1"/>
              <a:t>позволява</a:t>
            </a:r>
            <a:r>
              <a:rPr lang="ru-RU" dirty="0"/>
              <a:t> на </a:t>
            </a:r>
            <a:r>
              <a:rPr lang="ru-RU" dirty="0" err="1"/>
              <a:t>избирателите</a:t>
            </a:r>
            <a:r>
              <a:rPr lang="ru-RU" dirty="0"/>
              <a:t> да </a:t>
            </a:r>
            <a:r>
              <a:rPr lang="ru-RU" dirty="0" err="1"/>
              <a:t>упражнят</a:t>
            </a:r>
            <a:r>
              <a:rPr lang="ru-RU" dirty="0"/>
              <a:t> </a:t>
            </a:r>
            <a:r>
              <a:rPr lang="ru-RU" dirty="0" err="1"/>
              <a:t>правото</a:t>
            </a:r>
            <a:r>
              <a:rPr lang="ru-RU" dirty="0"/>
              <a:t> си на глас чрез машина за </a:t>
            </a:r>
            <a:r>
              <a:rPr lang="ru-RU" dirty="0" err="1"/>
              <a:t>гласуване</a:t>
            </a:r>
            <a:r>
              <a:rPr lang="ru-RU" dirty="0"/>
              <a:t>.</a:t>
            </a:r>
          </a:p>
          <a:p>
            <a:r>
              <a:rPr lang="ru-RU" dirty="0" smtClean="0"/>
              <a:t>Не </a:t>
            </a:r>
            <a:r>
              <a:rPr lang="ru-RU" dirty="0"/>
              <a:t>се допуска </a:t>
            </a:r>
            <a:r>
              <a:rPr lang="ru-RU" dirty="0" err="1"/>
              <a:t>отстраняване</a:t>
            </a:r>
            <a:r>
              <a:rPr lang="ru-RU" dirty="0"/>
              <a:t> на повреди и </a:t>
            </a:r>
            <a:r>
              <a:rPr lang="ru-RU" dirty="0" err="1"/>
              <a:t>замяна</a:t>
            </a:r>
            <a:r>
              <a:rPr lang="ru-RU" dirty="0"/>
              <a:t> на части на </a:t>
            </a:r>
            <a:r>
              <a:rPr lang="ru-RU" dirty="0" err="1"/>
              <a:t>преустановили</a:t>
            </a:r>
            <a:r>
              <a:rPr lang="ru-RU" dirty="0"/>
              <a:t> работа </a:t>
            </a:r>
            <a:r>
              <a:rPr lang="ru-RU" dirty="0" err="1"/>
              <a:t>машини</a:t>
            </a:r>
            <a:r>
              <a:rPr lang="ru-RU" dirty="0"/>
              <a:t> за </a:t>
            </a:r>
            <a:r>
              <a:rPr lang="ru-RU" dirty="0" err="1"/>
              <a:t>гласуване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031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313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налице</a:t>
            </a:r>
            <a:r>
              <a:rPr lang="ru-RU" dirty="0"/>
              <a:t> </a:t>
            </a:r>
            <a:r>
              <a:rPr lang="ru-RU" dirty="0" err="1"/>
              <a:t>непреодолими</a:t>
            </a:r>
            <a:r>
              <a:rPr lang="ru-RU" dirty="0"/>
              <a:t> </a:t>
            </a:r>
            <a:r>
              <a:rPr lang="ru-RU" dirty="0" err="1"/>
              <a:t>външни</a:t>
            </a:r>
            <a:r>
              <a:rPr lang="ru-RU" dirty="0"/>
              <a:t> </a:t>
            </a:r>
            <a:r>
              <a:rPr lang="ru-RU" dirty="0" err="1"/>
              <a:t>обстоятелства</a:t>
            </a:r>
            <a:r>
              <a:rPr lang="ru-RU" dirty="0"/>
              <a:t> в </a:t>
            </a:r>
            <a:r>
              <a:rPr lang="ru-RU" dirty="0" err="1"/>
              <a:t>следните</a:t>
            </a:r>
            <a:r>
              <a:rPr lang="ru-RU" dirty="0"/>
              <a:t> случаи:</a:t>
            </a:r>
          </a:p>
          <a:p>
            <a:pPr marL="457200" lvl="1" indent="0">
              <a:buNone/>
            </a:pPr>
            <a:r>
              <a:rPr lang="ru-RU" dirty="0"/>
              <a:t>- </a:t>
            </a:r>
            <a:r>
              <a:rPr lang="ru-RU" dirty="0" err="1"/>
              <a:t>смяна</a:t>
            </a:r>
            <a:r>
              <a:rPr lang="ru-RU" dirty="0"/>
              <a:t> на </a:t>
            </a:r>
            <a:r>
              <a:rPr lang="ru-RU" dirty="0" err="1"/>
              <a:t>хартиена</a:t>
            </a:r>
            <a:r>
              <a:rPr lang="ru-RU" dirty="0"/>
              <a:t> </a:t>
            </a:r>
            <a:r>
              <a:rPr lang="ru-RU" dirty="0" err="1"/>
              <a:t>ролка</a:t>
            </a:r>
            <a:r>
              <a:rPr lang="ru-RU" dirty="0"/>
              <a:t>;</a:t>
            </a:r>
          </a:p>
          <a:p>
            <a:pPr marL="457200" lvl="1" indent="0">
              <a:buNone/>
            </a:pPr>
            <a:r>
              <a:rPr lang="ru-RU" dirty="0"/>
              <a:t>- </a:t>
            </a:r>
            <a:r>
              <a:rPr lang="ru-RU" dirty="0" err="1"/>
              <a:t>смяна</a:t>
            </a:r>
            <a:r>
              <a:rPr lang="ru-RU" dirty="0"/>
              <a:t> на </a:t>
            </a:r>
            <a:r>
              <a:rPr lang="ru-RU" dirty="0" err="1"/>
              <a:t>захранващ</a:t>
            </a:r>
            <a:r>
              <a:rPr lang="ru-RU" dirty="0"/>
              <a:t> </a:t>
            </a:r>
            <a:r>
              <a:rPr lang="ru-RU" dirty="0" err="1"/>
              <a:t>кабел</a:t>
            </a:r>
            <a:r>
              <a:rPr lang="ru-RU" dirty="0"/>
              <a:t>;</a:t>
            </a:r>
          </a:p>
          <a:p>
            <a:pPr marL="457200" lvl="1" indent="0">
              <a:buNone/>
            </a:pPr>
            <a:r>
              <a:rPr lang="ru-RU" dirty="0"/>
              <a:t>- </a:t>
            </a:r>
            <a:r>
              <a:rPr lang="ru-RU" dirty="0" err="1"/>
              <a:t>смяна</a:t>
            </a:r>
            <a:r>
              <a:rPr lang="ru-RU" dirty="0"/>
              <a:t> на </a:t>
            </a:r>
            <a:r>
              <a:rPr lang="ru-RU" dirty="0" err="1"/>
              <a:t>батерия</a:t>
            </a:r>
            <a:r>
              <a:rPr lang="ru-RU" dirty="0"/>
              <a:t> за </a:t>
            </a:r>
            <a:r>
              <a:rPr lang="ru-RU" dirty="0" err="1"/>
              <a:t>резервно</a:t>
            </a:r>
            <a:r>
              <a:rPr lang="ru-RU" dirty="0"/>
              <a:t> </a:t>
            </a:r>
            <a:r>
              <a:rPr lang="ru-RU" dirty="0" err="1"/>
              <a:t>захранване</a:t>
            </a:r>
            <a:r>
              <a:rPr lang="ru-RU" dirty="0"/>
              <a:t>;</a:t>
            </a:r>
          </a:p>
          <a:p>
            <a:pPr marL="457200" lvl="1" indent="0">
              <a:buNone/>
            </a:pPr>
            <a:r>
              <a:rPr lang="ru-RU" dirty="0"/>
              <a:t>- </a:t>
            </a:r>
            <a:r>
              <a:rPr lang="ru-RU" dirty="0" err="1"/>
              <a:t>смяна</a:t>
            </a:r>
            <a:r>
              <a:rPr lang="ru-RU" dirty="0"/>
              <a:t> на параван (</a:t>
            </a:r>
            <a:r>
              <a:rPr lang="ru-RU" dirty="0" err="1"/>
              <a:t>ограничител</a:t>
            </a:r>
            <a:r>
              <a:rPr lang="ru-RU" dirty="0"/>
              <a:t>).</a:t>
            </a:r>
          </a:p>
          <a:p>
            <a:r>
              <a:rPr lang="ru-RU" dirty="0" smtClean="0"/>
              <a:t>При </a:t>
            </a:r>
            <a:r>
              <a:rPr lang="ru-RU" dirty="0" err="1"/>
              <a:t>преустановяване</a:t>
            </a:r>
            <a:r>
              <a:rPr lang="ru-RU" dirty="0"/>
              <a:t> на </a:t>
            </a:r>
            <a:r>
              <a:rPr lang="ru-RU" dirty="0" err="1"/>
              <a:t>електрозахранването</a:t>
            </a:r>
            <a:r>
              <a:rPr lang="ru-RU" dirty="0"/>
              <a:t> </a:t>
            </a:r>
            <a:r>
              <a:rPr lang="ru-RU" dirty="0" err="1"/>
              <a:t>работата</a:t>
            </a:r>
            <a:r>
              <a:rPr lang="ru-RU" dirty="0"/>
              <a:t> на </a:t>
            </a:r>
            <a:r>
              <a:rPr lang="ru-RU" dirty="0" err="1"/>
              <a:t>машината</a:t>
            </a:r>
            <a:r>
              <a:rPr lang="ru-RU" dirty="0"/>
              <a:t> за </a:t>
            </a:r>
            <a:r>
              <a:rPr lang="ru-RU" dirty="0" err="1"/>
              <a:t>гласуване</a:t>
            </a:r>
            <a:r>
              <a:rPr lang="ru-RU" dirty="0"/>
              <a:t> </a:t>
            </a:r>
            <a:r>
              <a:rPr lang="ru-RU" dirty="0" err="1"/>
              <a:t>продължава</a:t>
            </a:r>
            <a:r>
              <a:rPr lang="ru-RU" dirty="0"/>
              <a:t> чрез </a:t>
            </a:r>
            <a:r>
              <a:rPr lang="ru-RU" dirty="0" err="1"/>
              <a:t>захранване</a:t>
            </a:r>
            <a:r>
              <a:rPr lang="ru-RU" dirty="0"/>
              <a:t> от </a:t>
            </a:r>
            <a:r>
              <a:rPr lang="ru-RU" dirty="0" err="1"/>
              <a:t>батерията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565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i="1" dirty="0"/>
              <a:t>Закриване на изборния ден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Когато</a:t>
            </a:r>
            <a:r>
              <a:rPr lang="ru-RU" dirty="0"/>
              <a:t> в 20,00 часа пред </a:t>
            </a:r>
            <a:r>
              <a:rPr lang="ru-RU" dirty="0" err="1"/>
              <a:t>изборното</a:t>
            </a:r>
            <a:r>
              <a:rPr lang="ru-RU" dirty="0"/>
              <a:t> помещение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негласували</a:t>
            </a:r>
            <a:r>
              <a:rPr lang="ru-RU" dirty="0"/>
              <a:t> избиратели, </a:t>
            </a:r>
            <a:r>
              <a:rPr lang="ru-RU" dirty="0" err="1"/>
              <a:t>председателят</a:t>
            </a:r>
            <a:r>
              <a:rPr lang="ru-RU" dirty="0"/>
              <a:t> и секретарят на СИК </a:t>
            </a:r>
            <a:r>
              <a:rPr lang="ru-RU" dirty="0" err="1"/>
              <a:t>установяват</a:t>
            </a:r>
            <a:r>
              <a:rPr lang="ru-RU" dirty="0"/>
              <a:t> </a:t>
            </a:r>
            <a:r>
              <a:rPr lang="ru-RU" dirty="0" err="1"/>
              <a:t>техния</a:t>
            </a:r>
            <a:r>
              <a:rPr lang="ru-RU" dirty="0"/>
              <a:t> </a:t>
            </a:r>
            <a:r>
              <a:rPr lang="ru-RU" dirty="0" err="1"/>
              <a:t>брой</a:t>
            </a:r>
            <a:r>
              <a:rPr lang="ru-RU" dirty="0"/>
              <a:t> и </a:t>
            </a:r>
            <a:r>
              <a:rPr lang="ru-RU" dirty="0" err="1"/>
              <a:t>самоличност</a:t>
            </a:r>
            <a:r>
              <a:rPr lang="ru-RU" dirty="0"/>
              <a:t>. </a:t>
            </a:r>
            <a:r>
              <a:rPr lang="ru-RU" dirty="0" err="1"/>
              <a:t>Негласувалите</a:t>
            </a:r>
            <a:r>
              <a:rPr lang="ru-RU" dirty="0"/>
              <a:t> </a:t>
            </a:r>
            <a:r>
              <a:rPr lang="ru-RU" dirty="0" err="1"/>
              <a:t>предават</a:t>
            </a:r>
            <a:r>
              <a:rPr lang="ru-RU" dirty="0"/>
              <a:t> </a:t>
            </a:r>
            <a:r>
              <a:rPr lang="ru-RU" dirty="0" err="1"/>
              <a:t>личните</a:t>
            </a:r>
            <a:r>
              <a:rPr lang="ru-RU" dirty="0"/>
              <a:t> си </a:t>
            </a:r>
            <a:r>
              <a:rPr lang="ru-RU" dirty="0" err="1"/>
              <a:t>карти</a:t>
            </a:r>
            <a:r>
              <a:rPr lang="ru-RU" dirty="0"/>
              <a:t>/</a:t>
            </a:r>
            <a:r>
              <a:rPr lang="ru-RU" dirty="0" err="1"/>
              <a:t>личния</a:t>
            </a:r>
            <a:r>
              <a:rPr lang="ru-RU" dirty="0"/>
              <a:t> зелен паспорт на член на СИК. Само </a:t>
            </a:r>
            <a:r>
              <a:rPr lang="ru-RU" dirty="0" err="1"/>
              <a:t>тези</a:t>
            </a:r>
            <a:r>
              <a:rPr lang="ru-RU" dirty="0"/>
              <a:t> избиратели се </a:t>
            </a:r>
            <a:r>
              <a:rPr lang="ru-RU" dirty="0" err="1"/>
              <a:t>допускат</a:t>
            </a:r>
            <a:r>
              <a:rPr lang="ru-RU" dirty="0"/>
              <a:t> да </a:t>
            </a:r>
            <a:r>
              <a:rPr lang="ru-RU" dirty="0" err="1"/>
              <a:t>гласуват</a:t>
            </a:r>
            <a:r>
              <a:rPr lang="ru-RU" dirty="0"/>
              <a:t>, но не </a:t>
            </a:r>
            <a:r>
              <a:rPr lang="ru-RU" dirty="0" err="1"/>
              <a:t>по-късно</a:t>
            </a:r>
            <a:r>
              <a:rPr lang="ru-RU" dirty="0"/>
              <a:t> от 21,00 часа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ru-RU" dirty="0" smtClean="0"/>
              <a:t>След </a:t>
            </a:r>
            <a:r>
              <a:rPr lang="ru-RU" dirty="0" err="1"/>
              <a:t>обявяване</a:t>
            </a:r>
            <a:r>
              <a:rPr lang="ru-RU" dirty="0"/>
              <a:t> на края на </a:t>
            </a:r>
            <a:r>
              <a:rPr lang="ru-RU" dirty="0" err="1"/>
              <a:t>гласуването</a:t>
            </a:r>
            <a:r>
              <a:rPr lang="ru-RU" dirty="0"/>
              <a:t> в 20,00 часа, </a:t>
            </a:r>
            <a:r>
              <a:rPr lang="ru-RU" dirty="0" err="1"/>
              <a:t>съответно</a:t>
            </a:r>
            <a:r>
              <a:rPr lang="ru-RU" dirty="0"/>
              <a:t> 21,00 часа, не се допуска </a:t>
            </a:r>
            <a:r>
              <a:rPr lang="ru-RU" dirty="0" err="1"/>
              <a:t>гласуване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72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0" y="12700"/>
            <a:ext cx="5168900" cy="66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33400"/>
            <a:ext cx="10820400" cy="5880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Изваждат</a:t>
            </a:r>
            <a:r>
              <a:rPr lang="ru-RU" dirty="0"/>
              <a:t> се </a:t>
            </a:r>
            <a:r>
              <a:rPr lang="ru-RU" dirty="0" err="1"/>
              <a:t>двете</a:t>
            </a:r>
            <a:r>
              <a:rPr lang="ru-RU" dirty="0"/>
              <a:t> </a:t>
            </a:r>
            <a:r>
              <a:rPr lang="ru-RU" dirty="0" err="1"/>
              <a:t>флаш</a:t>
            </a:r>
            <a:r>
              <a:rPr lang="ru-RU" dirty="0"/>
              <a:t> </a:t>
            </a:r>
            <a:r>
              <a:rPr lang="ru-RU" dirty="0" err="1"/>
              <a:t>памети</a:t>
            </a:r>
            <a:r>
              <a:rPr lang="ru-RU" dirty="0"/>
              <a:t> от </a:t>
            </a:r>
            <a:r>
              <a:rPr lang="ru-RU" dirty="0" err="1"/>
              <a:t>машината</a:t>
            </a:r>
            <a:r>
              <a:rPr lang="ru-RU" dirty="0"/>
              <a:t> и всяка се </a:t>
            </a:r>
            <a:r>
              <a:rPr lang="ru-RU" dirty="0" err="1"/>
              <a:t>поставя</a:t>
            </a:r>
            <a:r>
              <a:rPr lang="ru-RU" dirty="0"/>
              <a:t> в отделен прозрачен </a:t>
            </a:r>
            <a:r>
              <a:rPr lang="ru-RU" dirty="0" err="1"/>
              <a:t>плик</a:t>
            </a:r>
            <a:r>
              <a:rPr lang="ru-RU" dirty="0"/>
              <a:t> с </a:t>
            </a:r>
            <a:r>
              <a:rPr lang="ru-RU" dirty="0" err="1"/>
              <a:t>надпис</a:t>
            </a:r>
            <a:r>
              <a:rPr lang="ru-RU" dirty="0"/>
              <a:t> </a:t>
            </a:r>
            <a:r>
              <a:rPr lang="ru-RU" dirty="0" err="1"/>
              <a:t>съответно</a:t>
            </a:r>
            <a:r>
              <a:rPr lang="ru-RU" dirty="0"/>
              <a:t>:</a:t>
            </a:r>
          </a:p>
          <a:p>
            <a:r>
              <a:rPr lang="ru-RU" dirty="0"/>
              <a:t>„</a:t>
            </a:r>
            <a:r>
              <a:rPr lang="ru-RU" dirty="0" err="1"/>
              <a:t>Флаш</a:t>
            </a:r>
            <a:r>
              <a:rPr lang="ru-RU" dirty="0"/>
              <a:t> </a:t>
            </a:r>
            <a:r>
              <a:rPr lang="ru-RU" dirty="0" err="1"/>
              <a:t>памет</a:t>
            </a:r>
            <a:r>
              <a:rPr lang="ru-RU" dirty="0"/>
              <a:t> от машина с </a:t>
            </a:r>
            <a:r>
              <a:rPr lang="ru-RU" dirty="0" err="1"/>
              <a:t>идент</a:t>
            </a:r>
            <a:r>
              <a:rPr lang="ru-RU" dirty="0"/>
              <a:t>. № ………………… на СИК №</a:t>
            </a:r>
            <a:r>
              <a:rPr lang="ru-RU" b="1" dirty="0"/>
              <a:t>………… за ИП“ </a:t>
            </a:r>
          </a:p>
          <a:p>
            <a:r>
              <a:rPr lang="ru-RU" dirty="0"/>
              <a:t> „</a:t>
            </a:r>
            <a:r>
              <a:rPr lang="ru-RU" dirty="0" err="1"/>
              <a:t>Флаш</a:t>
            </a:r>
            <a:r>
              <a:rPr lang="ru-RU" dirty="0"/>
              <a:t> </a:t>
            </a:r>
            <a:r>
              <a:rPr lang="ru-RU" dirty="0" err="1"/>
              <a:t>памет</a:t>
            </a:r>
            <a:r>
              <a:rPr lang="ru-RU" dirty="0"/>
              <a:t> от машина с </a:t>
            </a:r>
            <a:r>
              <a:rPr lang="ru-RU" dirty="0" err="1"/>
              <a:t>идент</a:t>
            </a:r>
            <a:r>
              <a:rPr lang="ru-RU" dirty="0"/>
              <a:t>. № ………………… на СИК №………… </a:t>
            </a:r>
            <a:r>
              <a:rPr lang="ru-RU" b="1" dirty="0"/>
              <a:t>за ЦИК“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ru-RU" dirty="0" smtClean="0"/>
              <a:t>Те </a:t>
            </a:r>
            <a:r>
              <a:rPr lang="ru-RU" dirty="0"/>
              <a:t>се </a:t>
            </a:r>
            <a:r>
              <a:rPr lang="ru-RU" dirty="0" err="1"/>
              <a:t>запечатват</a:t>
            </a:r>
            <a:r>
              <a:rPr lang="ru-RU" dirty="0"/>
              <a:t>, </a:t>
            </a:r>
            <a:r>
              <a:rPr lang="ru-RU" dirty="0" err="1"/>
              <a:t>подписват</a:t>
            </a:r>
            <a:r>
              <a:rPr lang="ru-RU" dirty="0"/>
              <a:t> от </a:t>
            </a:r>
            <a:r>
              <a:rPr lang="ru-RU" dirty="0" err="1"/>
              <a:t>членовете</a:t>
            </a:r>
            <a:r>
              <a:rPr lang="ru-RU" dirty="0"/>
              <a:t> на СИК и </a:t>
            </a:r>
            <a:r>
              <a:rPr lang="ru-RU" dirty="0" err="1"/>
              <a:t>подпечатват</a:t>
            </a:r>
            <a:r>
              <a:rPr lang="ru-RU" dirty="0"/>
              <a:t> с </a:t>
            </a:r>
            <a:r>
              <a:rPr lang="ru-RU" dirty="0" err="1"/>
              <a:t>печата</a:t>
            </a:r>
            <a:r>
              <a:rPr lang="ru-RU" dirty="0"/>
              <a:t> на СИК.</a:t>
            </a:r>
          </a:p>
          <a:p>
            <a:r>
              <a:rPr lang="ru-RU" dirty="0" err="1"/>
              <a:t>Петте</a:t>
            </a:r>
            <a:r>
              <a:rPr lang="ru-RU" dirty="0"/>
              <a:t> </a:t>
            </a:r>
            <a:r>
              <a:rPr lang="ru-RU" dirty="0" err="1"/>
              <a:t>смарткарти</a:t>
            </a:r>
            <a:r>
              <a:rPr lang="ru-RU" dirty="0"/>
              <a:t> се поставят в прозрачен </a:t>
            </a:r>
            <a:r>
              <a:rPr lang="ru-RU" dirty="0" err="1"/>
              <a:t>плик</a:t>
            </a:r>
            <a:r>
              <a:rPr lang="ru-RU" dirty="0"/>
              <a:t> с </a:t>
            </a:r>
            <a:r>
              <a:rPr lang="ru-RU" dirty="0" err="1"/>
              <a:t>надпис</a:t>
            </a:r>
            <a:r>
              <a:rPr lang="ru-RU" dirty="0"/>
              <a:t> „</a:t>
            </a:r>
            <a:r>
              <a:rPr lang="ru-RU" dirty="0" err="1"/>
              <a:t>Смарткарти</a:t>
            </a:r>
            <a:r>
              <a:rPr lang="ru-RU" dirty="0"/>
              <a:t> от машина с </a:t>
            </a:r>
            <a:r>
              <a:rPr lang="ru-RU" dirty="0" err="1"/>
              <a:t>идент</a:t>
            </a:r>
            <a:r>
              <a:rPr lang="ru-RU" dirty="0"/>
              <a:t>. № ………………… на СИК №…………“ </a:t>
            </a:r>
            <a:r>
              <a:rPr lang="ru-RU" b="1" dirty="0" err="1"/>
              <a:t>който</a:t>
            </a:r>
            <a:r>
              <a:rPr lang="ru-RU" b="1" dirty="0"/>
              <a:t> се </a:t>
            </a:r>
            <a:r>
              <a:rPr lang="ru-RU" b="1" dirty="0" err="1"/>
              <a:t>запечатва</a:t>
            </a:r>
            <a:r>
              <a:rPr lang="ru-RU" b="1" dirty="0"/>
              <a:t>, </a:t>
            </a:r>
            <a:r>
              <a:rPr lang="ru-RU" b="1" dirty="0" err="1"/>
              <a:t>подписва</a:t>
            </a:r>
            <a:r>
              <a:rPr lang="ru-RU" b="1" dirty="0"/>
              <a:t> от </a:t>
            </a:r>
            <a:r>
              <a:rPr lang="ru-RU" b="1" dirty="0" err="1"/>
              <a:t>членовете</a:t>
            </a:r>
            <a:r>
              <a:rPr lang="ru-RU" b="1" dirty="0"/>
              <a:t> на СИК и </a:t>
            </a:r>
            <a:r>
              <a:rPr lang="ru-RU" b="1" dirty="0" err="1"/>
              <a:t>подпечатва</a:t>
            </a:r>
            <a:r>
              <a:rPr lang="ru-RU" b="1" dirty="0"/>
              <a:t> с </a:t>
            </a:r>
            <a:r>
              <a:rPr lang="ru-RU" b="1" dirty="0" err="1"/>
              <a:t>печата</a:t>
            </a:r>
            <a:r>
              <a:rPr lang="ru-RU" b="1" dirty="0"/>
              <a:t> на СИК</a:t>
            </a:r>
            <a:r>
              <a:rPr lang="ru-RU" b="1" dirty="0" smtClean="0"/>
              <a:t>.</a:t>
            </a:r>
            <a:endParaRPr lang="en-US" b="1" dirty="0" smtClean="0"/>
          </a:p>
          <a:p>
            <a:pPr marL="0" indent="0">
              <a:buNone/>
            </a:pPr>
            <a:endParaRPr lang="ru-RU" sz="1100" b="1" dirty="0"/>
          </a:p>
          <a:p>
            <a:r>
              <a:rPr lang="ru-RU" dirty="0" err="1"/>
              <a:t>Изважда</a:t>
            </a:r>
            <a:r>
              <a:rPr lang="ru-RU" dirty="0"/>
              <a:t> се от принтера </a:t>
            </a:r>
            <a:r>
              <a:rPr lang="ru-RU" dirty="0" err="1"/>
              <a:t>използваната</a:t>
            </a:r>
            <a:r>
              <a:rPr lang="ru-RU" dirty="0"/>
              <a:t> </a:t>
            </a:r>
            <a:r>
              <a:rPr lang="ru-RU" dirty="0" err="1"/>
              <a:t>ролка</a:t>
            </a:r>
            <a:r>
              <a:rPr lang="ru-RU" dirty="0"/>
              <a:t> </a:t>
            </a:r>
            <a:r>
              <a:rPr lang="ru-RU" dirty="0" err="1"/>
              <a:t>специализирана</a:t>
            </a:r>
            <a:r>
              <a:rPr lang="ru-RU" dirty="0"/>
              <a:t> хартия и </a:t>
            </a:r>
            <a:r>
              <a:rPr lang="ru-RU" dirty="0" err="1"/>
              <a:t>заедно</a:t>
            </a:r>
            <a:r>
              <a:rPr lang="ru-RU" dirty="0"/>
              <a:t> с </a:t>
            </a:r>
            <a:r>
              <a:rPr lang="ru-RU" dirty="0" err="1"/>
              <a:t>резервните</a:t>
            </a:r>
            <a:r>
              <a:rPr lang="ru-RU" dirty="0"/>
              <a:t> </a:t>
            </a:r>
            <a:r>
              <a:rPr lang="ru-RU" dirty="0" err="1"/>
              <a:t>ролки</a:t>
            </a:r>
            <a:r>
              <a:rPr lang="ru-RU" dirty="0"/>
              <a:t> (</a:t>
            </a:r>
            <a:r>
              <a:rPr lang="ru-RU" u="sng" dirty="0" err="1"/>
              <a:t>ако</a:t>
            </a:r>
            <a:r>
              <a:rPr lang="ru-RU" u="sng" dirty="0"/>
              <a:t> </a:t>
            </a:r>
            <a:r>
              <a:rPr lang="ru-RU" u="sng" dirty="0" err="1"/>
              <a:t>са</a:t>
            </a:r>
            <a:r>
              <a:rPr lang="ru-RU" u="sng" dirty="0"/>
              <a:t> </a:t>
            </a:r>
            <a:r>
              <a:rPr lang="ru-RU" u="sng" dirty="0" err="1"/>
              <a:t>останали</a:t>
            </a:r>
            <a:r>
              <a:rPr lang="ru-RU" u="sng" dirty="0"/>
              <a:t> </a:t>
            </a:r>
            <a:r>
              <a:rPr lang="ru-RU" u="sng" dirty="0" err="1"/>
              <a:t>такава</a:t>
            </a:r>
            <a:r>
              <a:rPr lang="ru-RU" dirty="0"/>
              <a:t>) се </a:t>
            </a:r>
            <a:r>
              <a:rPr lang="ru-RU" dirty="0" err="1"/>
              <a:t>опаковат</a:t>
            </a:r>
            <a:r>
              <a:rPr lang="ru-RU" dirty="0"/>
              <a:t> в </a:t>
            </a:r>
            <a:r>
              <a:rPr lang="ru-RU" dirty="0" err="1"/>
              <a:t>непрозрачния</a:t>
            </a:r>
            <a:r>
              <a:rPr lang="ru-RU" dirty="0"/>
              <a:t> </a:t>
            </a:r>
            <a:r>
              <a:rPr lang="ru-RU" dirty="0" err="1"/>
              <a:t>плик</a:t>
            </a:r>
            <a:r>
              <a:rPr lang="ru-RU" dirty="0"/>
              <a:t> за </a:t>
            </a:r>
            <a:r>
              <a:rPr lang="ru-RU" dirty="0" err="1"/>
              <a:t>сигурност</a:t>
            </a:r>
            <a:r>
              <a:rPr lang="ru-RU" dirty="0"/>
              <a:t>, в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получени</a:t>
            </a:r>
            <a:r>
              <a:rPr lang="ru-RU" dirty="0"/>
              <a:t>. </a:t>
            </a:r>
            <a:r>
              <a:rPr lang="ru-RU" dirty="0" err="1"/>
              <a:t>Пликът</a:t>
            </a:r>
            <a:r>
              <a:rPr lang="ru-RU" dirty="0"/>
              <a:t> се </a:t>
            </a:r>
            <a:r>
              <a:rPr lang="ru-RU" dirty="0" err="1"/>
              <a:t>надписва</a:t>
            </a:r>
            <a:r>
              <a:rPr lang="ru-RU" dirty="0"/>
              <a:t>, </a:t>
            </a:r>
            <a:r>
              <a:rPr lang="ru-RU" dirty="0" err="1"/>
              <a:t>подписва</a:t>
            </a:r>
            <a:r>
              <a:rPr lang="ru-RU" dirty="0"/>
              <a:t> от </a:t>
            </a:r>
            <a:r>
              <a:rPr lang="ru-RU" dirty="0" err="1"/>
              <a:t>членовете</a:t>
            </a:r>
            <a:r>
              <a:rPr lang="ru-RU" dirty="0"/>
              <a:t> на СИК и се </a:t>
            </a:r>
            <a:r>
              <a:rPr lang="ru-RU" dirty="0" err="1"/>
              <a:t>подпечатва</a:t>
            </a:r>
            <a:r>
              <a:rPr lang="ru-RU" dirty="0"/>
              <a:t> с </a:t>
            </a:r>
            <a:r>
              <a:rPr lang="ru-RU" dirty="0" err="1"/>
              <a:t>печата</a:t>
            </a:r>
            <a:r>
              <a:rPr lang="ru-RU" dirty="0"/>
              <a:t> на СИК.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945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УСТАНОВЯВАНЕ НА РЕЗУЛТАТИТЕ ОТ ГЛАСУВАНЕТО И ПОПЪЛВАНЕ НА ПРОТОКОЛИТЕ НА СИК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723292"/>
            <a:ext cx="10515600" cy="513470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След </a:t>
            </a:r>
            <a:r>
              <a:rPr lang="ru-RU" dirty="0" err="1"/>
              <a:t>обявяване</a:t>
            </a:r>
            <a:r>
              <a:rPr lang="ru-RU" dirty="0"/>
              <a:t> на </a:t>
            </a:r>
            <a:r>
              <a:rPr lang="ru-RU" dirty="0" err="1"/>
              <a:t>гласуването</a:t>
            </a:r>
            <a:r>
              <a:rPr lang="ru-RU" dirty="0"/>
              <a:t> за приключило член на СИК </a:t>
            </a:r>
            <a:r>
              <a:rPr lang="ru-RU" dirty="0" err="1"/>
              <a:t>поставя</a:t>
            </a:r>
            <a:r>
              <a:rPr lang="ru-RU" dirty="0"/>
              <a:t> </a:t>
            </a:r>
            <a:r>
              <a:rPr lang="ru-RU" dirty="0" err="1"/>
              <a:t>устройството</a:t>
            </a:r>
            <a:r>
              <a:rPr lang="ru-RU" dirty="0"/>
              <a:t> за видеонаблюдение и </a:t>
            </a:r>
            <a:r>
              <a:rPr lang="ru-RU" dirty="0" err="1"/>
              <a:t>видеозаснемане</a:t>
            </a:r>
            <a:r>
              <a:rPr lang="ru-RU" dirty="0"/>
              <a:t> на </a:t>
            </a:r>
            <a:r>
              <a:rPr lang="ru-RU" dirty="0" err="1"/>
              <a:t>стойката</a:t>
            </a:r>
            <a:r>
              <a:rPr lang="ru-RU" dirty="0"/>
              <a:t> от комплекта. </a:t>
            </a:r>
            <a:endParaRPr lang="en-US" dirty="0" smtClean="0"/>
          </a:p>
          <a:p>
            <a:pPr marL="0" indent="0">
              <a:buNone/>
            </a:pPr>
            <a:endParaRPr lang="ru-RU" sz="1400" dirty="0"/>
          </a:p>
          <a:p>
            <a:r>
              <a:rPr lang="ru-RU" dirty="0" err="1"/>
              <a:t>Председателят</a:t>
            </a:r>
            <a:r>
              <a:rPr lang="ru-RU" dirty="0"/>
              <a:t> на СИК </a:t>
            </a:r>
            <a:r>
              <a:rPr lang="ru-RU" dirty="0" err="1"/>
              <a:t>включва</a:t>
            </a:r>
            <a:r>
              <a:rPr lang="ru-RU" dirty="0"/>
              <a:t> </a:t>
            </a:r>
            <a:r>
              <a:rPr lang="ru-RU" dirty="0" err="1"/>
              <a:t>устройството</a:t>
            </a:r>
            <a:r>
              <a:rPr lang="ru-RU" dirty="0"/>
              <a:t> за видеонаблюдение, след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сканира</a:t>
            </a:r>
            <a:r>
              <a:rPr lang="ru-RU" dirty="0"/>
              <a:t> QR кода от </a:t>
            </a:r>
            <a:r>
              <a:rPr lang="ru-RU" dirty="0" err="1"/>
              <a:t>плика</a:t>
            </a:r>
            <a:r>
              <a:rPr lang="ru-RU" dirty="0"/>
              <a:t>, </a:t>
            </a:r>
            <a:r>
              <a:rPr lang="ru-RU" dirty="0" err="1"/>
              <a:t>съгласно</a:t>
            </a:r>
            <a:r>
              <a:rPr lang="ru-RU" dirty="0"/>
              <a:t> </a:t>
            </a:r>
            <a:r>
              <a:rPr lang="ru-RU" dirty="0" err="1"/>
              <a:t>предоставените</a:t>
            </a:r>
            <a:r>
              <a:rPr lang="ru-RU" dirty="0"/>
              <a:t> инструкции. </a:t>
            </a:r>
            <a:endParaRPr lang="en-US" dirty="0" smtClean="0"/>
          </a:p>
          <a:p>
            <a:pPr marL="0" indent="0">
              <a:buNone/>
            </a:pPr>
            <a:endParaRPr lang="ru-RU" sz="1400" dirty="0"/>
          </a:p>
          <a:p>
            <a:r>
              <a:rPr lang="ru-RU" dirty="0" err="1"/>
              <a:t>Устройството</a:t>
            </a:r>
            <a:r>
              <a:rPr lang="ru-RU" dirty="0"/>
              <a:t> за видеонаблюдение се </a:t>
            </a:r>
            <a:r>
              <a:rPr lang="ru-RU" dirty="0" err="1"/>
              <a:t>поставя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масата</a:t>
            </a:r>
            <a:r>
              <a:rPr lang="ru-RU" dirty="0"/>
              <a:t>, на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се </a:t>
            </a:r>
            <a:r>
              <a:rPr lang="ru-RU" dirty="0" err="1"/>
              <a:t>извършва</a:t>
            </a:r>
            <a:r>
              <a:rPr lang="ru-RU" dirty="0"/>
              <a:t> </a:t>
            </a:r>
            <a:r>
              <a:rPr lang="ru-RU" dirty="0" err="1"/>
              <a:t>преброяването</a:t>
            </a:r>
            <a:r>
              <a:rPr lang="ru-RU" dirty="0"/>
              <a:t> на </a:t>
            </a:r>
            <a:r>
              <a:rPr lang="ru-RU" dirty="0" err="1"/>
              <a:t>бюлетините</a:t>
            </a:r>
            <a:r>
              <a:rPr lang="ru-RU" dirty="0"/>
              <a:t> по начин,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осигурява</a:t>
            </a:r>
            <a:r>
              <a:rPr lang="ru-RU" dirty="0"/>
              <a:t> </a:t>
            </a:r>
            <a:r>
              <a:rPr lang="ru-RU" dirty="0" err="1"/>
              <a:t>видимост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действия на СИК. </a:t>
            </a:r>
            <a:endParaRPr lang="en-US" dirty="0" smtClean="0"/>
          </a:p>
          <a:p>
            <a:pPr marL="0" indent="0">
              <a:buNone/>
            </a:pPr>
            <a:endParaRPr lang="ru-RU" sz="1300" dirty="0"/>
          </a:p>
          <a:p>
            <a:r>
              <a:rPr lang="ru-RU" dirty="0"/>
              <a:t>За да се уверите, че </a:t>
            </a:r>
            <a:r>
              <a:rPr lang="ru-RU" dirty="0" err="1"/>
              <a:t>устройството</a:t>
            </a:r>
            <a:r>
              <a:rPr lang="ru-RU" dirty="0"/>
              <a:t> е </a:t>
            </a:r>
            <a:r>
              <a:rPr lang="ru-RU" dirty="0" err="1"/>
              <a:t>поставено</a:t>
            </a:r>
            <a:r>
              <a:rPr lang="ru-RU" dirty="0"/>
              <a:t> </a:t>
            </a:r>
            <a:r>
              <a:rPr lang="ru-RU" dirty="0" err="1"/>
              <a:t>правилно</a:t>
            </a:r>
            <a:r>
              <a:rPr lang="ru-RU" dirty="0"/>
              <a:t>, </a:t>
            </a:r>
            <a:r>
              <a:rPr lang="ru-RU" dirty="0" err="1"/>
              <a:t>погледнете</a:t>
            </a:r>
            <a:r>
              <a:rPr lang="ru-RU" dirty="0"/>
              <a:t> </a:t>
            </a:r>
            <a:r>
              <a:rPr lang="ru-RU" dirty="0" err="1"/>
              <a:t>екрана</a:t>
            </a:r>
            <a:r>
              <a:rPr lang="ru-RU" dirty="0"/>
              <a:t>. Член на СИК следи за </a:t>
            </a:r>
            <a:r>
              <a:rPr lang="ru-RU" dirty="0" err="1"/>
              <a:t>работата</a:t>
            </a:r>
            <a:r>
              <a:rPr lang="ru-RU" dirty="0"/>
              <a:t> на </a:t>
            </a:r>
            <a:r>
              <a:rPr lang="ru-RU" dirty="0" err="1"/>
              <a:t>устройството</a:t>
            </a:r>
            <a:r>
              <a:rPr lang="ru-RU" dirty="0"/>
              <a:t>. В случай на </a:t>
            </a:r>
            <a:r>
              <a:rPr lang="ru-RU" dirty="0" err="1"/>
              <a:t>прекъсване</a:t>
            </a:r>
            <a:r>
              <a:rPr lang="ru-RU" dirty="0"/>
              <a:t>, </a:t>
            </a:r>
            <a:r>
              <a:rPr lang="ru-RU" dirty="0" err="1"/>
              <a:t>сканирайте</a:t>
            </a:r>
            <a:r>
              <a:rPr lang="ru-RU" dirty="0"/>
              <a:t> </a:t>
            </a:r>
            <a:r>
              <a:rPr lang="ru-RU" dirty="0" err="1"/>
              <a:t>отново</a:t>
            </a:r>
            <a:r>
              <a:rPr lang="ru-RU" dirty="0"/>
              <a:t> QR кода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ru-RU" sz="1300" dirty="0"/>
          </a:p>
          <a:p>
            <a:r>
              <a:rPr lang="ru-RU" dirty="0"/>
              <a:t> </a:t>
            </a:r>
            <a:r>
              <a:rPr lang="ru-RU" dirty="0" err="1"/>
              <a:t>Устройството</a:t>
            </a:r>
            <a:r>
              <a:rPr lang="ru-RU" dirty="0"/>
              <a:t> за видеонаблюдение се </a:t>
            </a:r>
            <a:r>
              <a:rPr lang="ru-RU" dirty="0" err="1"/>
              <a:t>изключва</a:t>
            </a:r>
            <a:r>
              <a:rPr lang="ru-RU" dirty="0"/>
              <a:t> след </a:t>
            </a:r>
            <a:r>
              <a:rPr lang="ru-RU" dirty="0" err="1"/>
              <a:t>подписване</a:t>
            </a:r>
            <a:r>
              <a:rPr lang="ru-RU" dirty="0"/>
              <a:t> на </a:t>
            </a:r>
            <a:r>
              <a:rPr lang="ru-RU" dirty="0" err="1"/>
              <a:t>протоколите</a:t>
            </a:r>
            <a:r>
              <a:rPr lang="ru-RU" dirty="0"/>
              <a:t> на СИК от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СИК и </a:t>
            </a:r>
            <a:r>
              <a:rPr lang="ru-RU" dirty="0" err="1"/>
              <a:t>обявяване</a:t>
            </a:r>
            <a:r>
              <a:rPr lang="ru-RU" dirty="0"/>
              <a:t> на </a:t>
            </a:r>
            <a:r>
              <a:rPr lang="ru-RU" dirty="0" err="1"/>
              <a:t>резултатите</a:t>
            </a:r>
            <a:r>
              <a:rPr lang="ru-RU" dirty="0"/>
              <a:t> от </a:t>
            </a:r>
            <a:r>
              <a:rPr lang="ru-RU" dirty="0" err="1"/>
              <a:t>гласуването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828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635000"/>
            <a:ext cx="10515600" cy="5541963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Председателят</a:t>
            </a:r>
            <a:r>
              <a:rPr lang="ru-RU" dirty="0"/>
              <a:t> на СИК </a:t>
            </a:r>
            <a:r>
              <a:rPr lang="ru-RU" dirty="0" err="1"/>
              <a:t>обявява</a:t>
            </a:r>
            <a:r>
              <a:rPr lang="ru-RU" dirty="0"/>
              <a:t> </a:t>
            </a:r>
            <a:r>
              <a:rPr lang="ru-RU" dirty="0" err="1"/>
              <a:t>разпределението</a:t>
            </a:r>
            <a:r>
              <a:rPr lang="ru-RU" dirty="0"/>
              <a:t> на </a:t>
            </a:r>
            <a:r>
              <a:rPr lang="ru-RU" dirty="0" err="1"/>
              <a:t>дейностите</a:t>
            </a:r>
            <a:r>
              <a:rPr lang="ru-RU" dirty="0"/>
              <a:t> между </a:t>
            </a:r>
            <a:r>
              <a:rPr lang="ru-RU" dirty="0" err="1"/>
              <a:t>членовете</a:t>
            </a:r>
            <a:r>
              <a:rPr lang="ru-RU" dirty="0"/>
              <a:t> на СИК по </a:t>
            </a:r>
            <a:r>
              <a:rPr lang="ru-RU" dirty="0" err="1"/>
              <a:t>преброяване</a:t>
            </a:r>
            <a:r>
              <a:rPr lang="ru-RU" dirty="0"/>
              <a:t> на </a:t>
            </a:r>
            <a:r>
              <a:rPr lang="ru-RU" dirty="0" err="1"/>
              <a:t>гласовете</a:t>
            </a:r>
            <a:r>
              <a:rPr lang="ru-RU" dirty="0"/>
              <a:t> и </a:t>
            </a:r>
            <a:r>
              <a:rPr lang="ru-RU" dirty="0" err="1"/>
              <a:t>попълване</a:t>
            </a:r>
            <a:r>
              <a:rPr lang="ru-RU" dirty="0"/>
              <a:t> на </a:t>
            </a:r>
            <a:r>
              <a:rPr lang="ru-RU" dirty="0" err="1"/>
              <a:t>протоколите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ru-RU" b="1" dirty="0" err="1"/>
              <a:t>Преди</a:t>
            </a:r>
            <a:r>
              <a:rPr lang="ru-RU" b="1" dirty="0"/>
              <a:t> </a:t>
            </a:r>
            <a:r>
              <a:rPr lang="ru-RU" b="1" dirty="0" err="1"/>
              <a:t>отваряне</a:t>
            </a:r>
            <a:r>
              <a:rPr lang="ru-RU" b="1" dirty="0"/>
              <a:t> на </a:t>
            </a:r>
            <a:r>
              <a:rPr lang="ru-RU" b="1" dirty="0" err="1"/>
              <a:t>избирателните</a:t>
            </a:r>
            <a:r>
              <a:rPr lang="ru-RU" b="1" dirty="0"/>
              <a:t> </a:t>
            </a:r>
            <a:r>
              <a:rPr lang="ru-RU" b="1" dirty="0" err="1"/>
              <a:t>кутии</a:t>
            </a:r>
            <a:r>
              <a:rPr lang="ru-RU" b="1" dirty="0"/>
              <a:t> и </a:t>
            </a:r>
            <a:r>
              <a:rPr lang="ru-RU" b="1" dirty="0" err="1"/>
              <a:t>преброяване</a:t>
            </a:r>
            <a:r>
              <a:rPr lang="ru-RU" b="1" dirty="0"/>
              <a:t> на </a:t>
            </a:r>
            <a:r>
              <a:rPr lang="ru-RU" b="1" dirty="0" err="1"/>
              <a:t>бюлетините</a:t>
            </a:r>
            <a:r>
              <a:rPr lang="ru-RU" b="1" dirty="0"/>
              <a:t> от </a:t>
            </a:r>
            <a:r>
              <a:rPr lang="ru-RU" b="1" dirty="0" err="1"/>
              <a:t>масите</a:t>
            </a:r>
            <a:r>
              <a:rPr lang="ru-RU" b="1" dirty="0"/>
              <a:t> се </a:t>
            </a:r>
            <a:r>
              <a:rPr lang="ru-RU" b="1" dirty="0" err="1"/>
              <a:t>отстраняват</a:t>
            </a:r>
            <a:r>
              <a:rPr lang="ru-RU" b="1" dirty="0"/>
              <a:t> </a:t>
            </a:r>
            <a:r>
              <a:rPr lang="ru-RU" b="1" dirty="0" err="1"/>
              <a:t>всички</a:t>
            </a:r>
            <a:r>
              <a:rPr lang="ru-RU" b="1" dirty="0"/>
              <a:t> излишни </a:t>
            </a:r>
            <a:r>
              <a:rPr lang="ru-RU" b="1" dirty="0" err="1"/>
              <a:t>книжа</a:t>
            </a:r>
            <a:r>
              <a:rPr lang="ru-RU" b="1" dirty="0"/>
              <a:t> и </a:t>
            </a:r>
            <a:r>
              <a:rPr lang="ru-RU" b="1" dirty="0" err="1"/>
              <a:t>материали</a:t>
            </a:r>
            <a:r>
              <a:rPr lang="ru-RU" b="1" dirty="0"/>
              <a:t>. </a:t>
            </a:r>
            <a:r>
              <a:rPr lang="ru-RU" dirty="0"/>
              <a:t>На </a:t>
            </a:r>
            <a:r>
              <a:rPr lang="ru-RU" dirty="0" err="1"/>
              <a:t>масите</a:t>
            </a:r>
            <a:r>
              <a:rPr lang="ru-RU" dirty="0"/>
              <a:t> </a:t>
            </a:r>
            <a:r>
              <a:rPr lang="ru-RU" dirty="0" err="1"/>
              <a:t>остават</a:t>
            </a:r>
            <a:r>
              <a:rPr lang="ru-RU" dirty="0"/>
              <a:t> </a:t>
            </a:r>
            <a:r>
              <a:rPr lang="ru-RU" dirty="0" smtClean="0"/>
              <a:t>само</a:t>
            </a:r>
            <a:r>
              <a:rPr lang="bg-BG" dirty="0" smtClean="0"/>
              <a:t>:</a:t>
            </a:r>
          </a:p>
          <a:p>
            <a:pPr lvl="1">
              <a:buFontTx/>
              <a:buChar char="-"/>
            </a:pPr>
            <a:r>
              <a:rPr lang="ru-RU" dirty="0" err="1" smtClean="0"/>
              <a:t>избирателните</a:t>
            </a:r>
            <a:r>
              <a:rPr lang="ru-RU" dirty="0" smtClean="0"/>
              <a:t> </a:t>
            </a:r>
            <a:r>
              <a:rPr lang="ru-RU" dirty="0" err="1" smtClean="0"/>
              <a:t>кутии</a:t>
            </a:r>
            <a:endParaRPr lang="ru-RU" dirty="0" smtClean="0"/>
          </a:p>
          <a:p>
            <a:pPr lvl="1">
              <a:buFontTx/>
              <a:buChar char="-"/>
            </a:pPr>
            <a:r>
              <a:rPr lang="ru-RU" dirty="0" err="1" smtClean="0"/>
              <a:t>черновите</a:t>
            </a: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dirty="0" err="1" smtClean="0"/>
              <a:t>протоколите</a:t>
            </a:r>
            <a:endParaRPr lang="ru-RU" dirty="0" smtClean="0"/>
          </a:p>
          <a:p>
            <a:pPr lvl="1">
              <a:buFontTx/>
              <a:buChar char="-"/>
            </a:pPr>
            <a:r>
              <a:rPr lang="ru-RU" dirty="0" err="1" smtClean="0"/>
              <a:t>бланките-чернови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преброяване</a:t>
            </a:r>
            <a:r>
              <a:rPr lang="ru-RU" dirty="0"/>
              <a:t> на </a:t>
            </a:r>
            <a:r>
              <a:rPr lang="ru-RU" dirty="0" err="1"/>
              <a:t>преференциите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ru-RU" b="1" dirty="0"/>
              <a:t>Само СИК е компетентна да установи кой глас от </a:t>
            </a:r>
            <a:r>
              <a:rPr lang="ru-RU" b="1" dirty="0" err="1"/>
              <a:t>хартиените</a:t>
            </a:r>
            <a:r>
              <a:rPr lang="ru-RU" b="1" dirty="0"/>
              <a:t> </a:t>
            </a:r>
            <a:r>
              <a:rPr lang="ru-RU" b="1" dirty="0" err="1"/>
              <a:t>бюлетини</a:t>
            </a:r>
            <a:r>
              <a:rPr lang="ru-RU" b="1" dirty="0"/>
              <a:t> е действителен или </a:t>
            </a:r>
            <a:r>
              <a:rPr lang="ru-RU" dirty="0"/>
              <a:t>не, </a:t>
            </a:r>
            <a:r>
              <a:rPr lang="ru-RU" u="sng" dirty="0" err="1"/>
              <a:t>като</a:t>
            </a:r>
            <a:r>
              <a:rPr lang="ru-RU" u="sng" dirty="0"/>
              <a:t> </a:t>
            </a:r>
            <a:r>
              <a:rPr lang="ru-RU" u="sng" dirty="0" err="1"/>
              <a:t>присъстващите</a:t>
            </a:r>
            <a:r>
              <a:rPr lang="ru-RU" u="sng" dirty="0"/>
              <a:t> лица не </a:t>
            </a:r>
            <a:r>
              <a:rPr lang="ru-RU" u="sng" dirty="0" err="1"/>
              <a:t>могат</a:t>
            </a:r>
            <a:r>
              <a:rPr lang="ru-RU" u="sng" dirty="0"/>
              <a:t> да се </a:t>
            </a:r>
            <a:r>
              <a:rPr lang="ru-RU" u="sng" dirty="0" err="1"/>
              <a:t>намесват</a:t>
            </a:r>
            <a:r>
              <a:rPr lang="ru-RU" u="sng" dirty="0"/>
              <a:t> в </a:t>
            </a:r>
            <a:r>
              <a:rPr lang="ru-RU" u="sng" dirty="0" err="1"/>
              <a:t>работата</a:t>
            </a:r>
            <a:r>
              <a:rPr lang="ru-RU" u="sng" dirty="0"/>
              <a:t> на СИК </a:t>
            </a:r>
            <a:r>
              <a:rPr lang="ru-RU" dirty="0"/>
              <a:t>при </a:t>
            </a:r>
            <a:r>
              <a:rPr lang="ru-RU" dirty="0" err="1"/>
              <a:t>установяване</a:t>
            </a:r>
            <a:r>
              <a:rPr lang="ru-RU" dirty="0"/>
              <a:t> на </a:t>
            </a:r>
            <a:r>
              <a:rPr lang="ru-RU" dirty="0" err="1"/>
              <a:t>резултата</a:t>
            </a:r>
            <a:r>
              <a:rPr lang="ru-RU" dirty="0"/>
              <a:t> от </a:t>
            </a:r>
            <a:r>
              <a:rPr lang="ru-RU" dirty="0" err="1"/>
              <a:t>гласуването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419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600" b="1" dirty="0"/>
              <a:t>Работи се задължително </a:t>
            </a:r>
            <a:r>
              <a:rPr lang="bg-BG" sz="3600" b="1" dirty="0" smtClean="0"/>
              <a:t>с </a:t>
            </a:r>
            <a:r>
              <a:rPr lang="bg-BG" sz="3600" b="1" dirty="0"/>
              <a:t>черновите на </a:t>
            </a:r>
            <a:r>
              <a:rPr lang="bg-BG" sz="3600" b="1" dirty="0" smtClean="0"/>
              <a:t>протоколите!!!</a:t>
            </a:r>
            <a:r>
              <a:rPr lang="bg-BG" sz="3600" b="1" i="1" dirty="0"/>
              <a:t/>
            </a:r>
            <a:br>
              <a:rPr lang="bg-BG" sz="3600" b="1" i="1" dirty="0"/>
            </a:br>
            <a:endParaRPr lang="bg-BG" sz="36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случай че в </a:t>
            </a:r>
            <a:r>
              <a:rPr lang="ru-RU" dirty="0" err="1"/>
              <a:t>избирателната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 с </a:t>
            </a:r>
            <a:r>
              <a:rPr lang="ru-RU" dirty="0" err="1"/>
              <a:t>надпис</a:t>
            </a:r>
            <a:r>
              <a:rPr lang="ru-RU" dirty="0"/>
              <a:t> „</a:t>
            </a:r>
            <a:r>
              <a:rPr lang="ru-RU" dirty="0" err="1"/>
              <a:t>Хартиени</a:t>
            </a:r>
            <a:r>
              <a:rPr lang="ru-RU" dirty="0"/>
              <a:t> </a:t>
            </a:r>
            <a:r>
              <a:rPr lang="ru-RU" dirty="0" err="1"/>
              <a:t>бюлетини</a:t>
            </a:r>
            <a:r>
              <a:rPr lang="ru-RU" dirty="0"/>
              <a:t> НС“ се </a:t>
            </a:r>
            <a:r>
              <a:rPr lang="ru-RU" dirty="0" err="1"/>
              <a:t>намери</a:t>
            </a:r>
            <a:r>
              <a:rPr lang="ru-RU" dirty="0"/>
              <a:t> </a:t>
            </a:r>
            <a:r>
              <a:rPr lang="ru-RU" dirty="0" err="1"/>
              <a:t>хартиена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 за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Европейския</a:t>
            </a:r>
            <a:r>
              <a:rPr lang="ru-RU" dirty="0"/>
              <a:t> парламент от </a:t>
            </a:r>
            <a:r>
              <a:rPr lang="ru-RU" dirty="0" err="1"/>
              <a:t>Република</a:t>
            </a:r>
            <a:r>
              <a:rPr lang="ru-RU" dirty="0"/>
              <a:t> </a:t>
            </a:r>
            <a:r>
              <a:rPr lang="ru-RU" dirty="0" err="1"/>
              <a:t>България</a:t>
            </a:r>
            <a:r>
              <a:rPr lang="ru-RU" dirty="0"/>
              <a:t> (</a:t>
            </a:r>
            <a:r>
              <a:rPr lang="ru-RU" dirty="0" err="1"/>
              <a:t>със</a:t>
            </a:r>
            <a:r>
              <a:rPr lang="ru-RU" dirty="0"/>
              <a:t> синя линия на </a:t>
            </a:r>
            <a:r>
              <a:rPr lang="ru-RU" dirty="0" err="1"/>
              <a:t>гърба</a:t>
            </a:r>
            <a:r>
              <a:rPr lang="ru-RU" dirty="0"/>
              <a:t>) или </a:t>
            </a:r>
            <a:r>
              <a:rPr lang="ru-RU" dirty="0" err="1"/>
              <a:t>бюлетина</a:t>
            </a:r>
            <a:r>
              <a:rPr lang="ru-RU" dirty="0"/>
              <a:t> от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/>
              <a:t>, </a:t>
            </a:r>
            <a:r>
              <a:rPr lang="ru-RU" dirty="0" err="1"/>
              <a:t>тя</a:t>
            </a:r>
            <a:r>
              <a:rPr lang="ru-RU" dirty="0"/>
              <a:t> се </a:t>
            </a:r>
            <a:r>
              <a:rPr lang="ru-RU" dirty="0" err="1"/>
              <a:t>отделя</a:t>
            </a:r>
            <a:r>
              <a:rPr lang="ru-RU" dirty="0"/>
              <a:t> и след </a:t>
            </a:r>
            <a:r>
              <a:rPr lang="ru-RU" dirty="0" err="1"/>
              <a:t>това</a:t>
            </a:r>
            <a:r>
              <a:rPr lang="ru-RU" dirty="0"/>
              <a:t> се </a:t>
            </a:r>
            <a:r>
              <a:rPr lang="ru-RU" dirty="0" err="1"/>
              <a:t>преброява</a:t>
            </a:r>
            <a:r>
              <a:rPr lang="ru-RU" dirty="0"/>
              <a:t> </a:t>
            </a:r>
            <a:r>
              <a:rPr lang="ru-RU" dirty="0" err="1"/>
              <a:t>заедно</a:t>
            </a:r>
            <a:r>
              <a:rPr lang="ru-RU" dirty="0"/>
              <a:t> с </a:t>
            </a:r>
            <a:r>
              <a:rPr lang="ru-RU" dirty="0" err="1"/>
              <a:t>хартиените</a:t>
            </a:r>
            <a:r>
              <a:rPr lang="ru-RU" dirty="0"/>
              <a:t> </a:t>
            </a:r>
            <a:r>
              <a:rPr lang="ru-RU" dirty="0" err="1"/>
              <a:t>бюлетини</a:t>
            </a:r>
            <a:r>
              <a:rPr lang="ru-RU" dirty="0"/>
              <a:t> за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Европейския</a:t>
            </a:r>
            <a:r>
              <a:rPr lang="ru-RU" dirty="0"/>
              <a:t> парламент от </a:t>
            </a:r>
            <a:r>
              <a:rPr lang="ru-RU" dirty="0" err="1"/>
              <a:t>Република</a:t>
            </a:r>
            <a:r>
              <a:rPr lang="ru-RU" dirty="0"/>
              <a:t> </a:t>
            </a:r>
            <a:r>
              <a:rPr lang="ru-RU" dirty="0" err="1" smtClean="0"/>
              <a:t>България</a:t>
            </a:r>
            <a:endParaRPr lang="ru-RU" dirty="0" smtClean="0"/>
          </a:p>
          <a:p>
            <a:pPr marL="0" indent="0">
              <a:buNone/>
            </a:pPr>
            <a:endParaRPr lang="ru-RU" sz="1000" dirty="0" smtClean="0"/>
          </a:p>
          <a:p>
            <a:r>
              <a:rPr lang="bg-BG" dirty="0"/>
              <a:t>Указания за определяне на действителните и недействителните гласове от хартиените бюлетини се съдържат в </a:t>
            </a:r>
            <a:r>
              <a:rPr lang="bg-BG" b="1" dirty="0"/>
              <a:t>чек листове – Приложение 7 към методическите указания.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769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966" y="315860"/>
            <a:ext cx="4673831" cy="637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/>
              <a:t>ІІ. ПРЕДИЗБОРEН ДЕН – 8 юни 2024 г.</a:t>
            </a:r>
            <a:br>
              <a:rPr lang="bg-BG" sz="4000" b="1" i="1" dirty="0"/>
            </a:br>
            <a:endParaRPr lang="bg-BG" sz="40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/>
              <a:t>- </a:t>
            </a:r>
            <a:r>
              <a:rPr lang="bg-BG" b="1" dirty="0"/>
              <a:t>Протокол за предаване и приемане на избирателните списъци </a:t>
            </a:r>
            <a:r>
              <a:rPr lang="bg-BG" dirty="0"/>
              <a:t>на СИК (Приложение № 100-ЕП/НС</a:t>
            </a:r>
            <a:r>
              <a:rPr lang="bg-BG" dirty="0" smtClean="0"/>
              <a:t>).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- </a:t>
            </a:r>
            <a:r>
              <a:rPr lang="bg-BG" b="1" dirty="0"/>
              <a:t>Протокол за предаване и приемане на изборните книжа и материали на СИК</a:t>
            </a:r>
            <a:r>
              <a:rPr lang="bg-BG" dirty="0"/>
              <a:t> (Приложение № 104-ЕП/НС). </a:t>
            </a:r>
          </a:p>
          <a:p>
            <a:pPr marL="0" indent="0">
              <a:buNone/>
            </a:pPr>
            <a:r>
              <a:rPr lang="bg-BG" b="1" dirty="0"/>
              <a:t>След подписване на протоколите отговорността </a:t>
            </a:r>
            <a:r>
              <a:rPr lang="bg-BG" dirty="0"/>
              <a:t>за опазване на изборните книжа и материали </a:t>
            </a:r>
            <a:r>
              <a:rPr lang="bg-BG" b="1" dirty="0"/>
              <a:t>носи членът на ръководството на СИК, приел книжата и материалите.</a:t>
            </a:r>
          </a:p>
          <a:p>
            <a:pPr marL="0" indent="0">
              <a:buNone/>
            </a:pPr>
            <a:r>
              <a:rPr lang="bg-BG" dirty="0"/>
              <a:t>Забранява се предварителното раздаване на изборни книжа и материали</a:t>
            </a:r>
            <a:r>
              <a:rPr lang="bg-BG" dirty="0" smtClean="0"/>
              <a:t>.</a:t>
            </a:r>
          </a:p>
          <a:p>
            <a:pPr marL="0" indent="0">
              <a:buNone/>
            </a:pPr>
            <a:r>
              <a:rPr lang="bg-BG" dirty="0"/>
              <a:t>Пликът с печата не се отваря. Отваря се при откриване на изборния ден в секцията – 9 юни 2024 г.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024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Действителен глас /</a:t>
            </a:r>
            <a:r>
              <a:rPr lang="ru-RU" sz="3600" b="1" dirty="0" err="1"/>
              <a:t>бюлетина</a:t>
            </a:r>
            <a:r>
              <a:rPr lang="ru-RU" sz="3600" b="1" dirty="0"/>
              <a:t>/ без </a:t>
            </a:r>
            <a:r>
              <a:rPr lang="ru-RU" sz="3600" b="1" dirty="0" err="1"/>
              <a:t>отбелязано</a:t>
            </a:r>
            <a:r>
              <a:rPr lang="ru-RU" sz="3600" b="1" dirty="0"/>
              <a:t> </a:t>
            </a:r>
            <a:r>
              <a:rPr lang="ru-RU" sz="3600" b="1" dirty="0" err="1"/>
              <a:t>предпочитание</a:t>
            </a:r>
            <a:r>
              <a:rPr lang="ru-RU" sz="3600" b="1" dirty="0"/>
              <a:t> /преференция</a:t>
            </a:r>
            <a:endParaRPr lang="bg-BG" sz="36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690688"/>
            <a:ext cx="5588000" cy="5053011"/>
          </a:xfrm>
        </p:spPr>
      </p:pic>
    </p:spTree>
    <p:extLst>
      <p:ext uri="{BB962C8B-B14F-4D97-AF65-F5344CB8AC3E}">
        <p14:creationId xmlns:p14="http://schemas.microsoft.com/office/powerpoint/2010/main" val="33034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Действителен глас /</a:t>
            </a:r>
            <a:r>
              <a:rPr lang="ru-RU" sz="3600" b="1" dirty="0" err="1"/>
              <a:t>бюлетина</a:t>
            </a:r>
            <a:r>
              <a:rPr lang="ru-RU" sz="3600" b="1" dirty="0"/>
              <a:t>/ без </a:t>
            </a:r>
            <a:r>
              <a:rPr lang="ru-RU" sz="3600" b="1" dirty="0" err="1"/>
              <a:t>отбелязано</a:t>
            </a:r>
            <a:r>
              <a:rPr lang="ru-RU" sz="3600" b="1" dirty="0"/>
              <a:t> </a:t>
            </a:r>
            <a:r>
              <a:rPr lang="ru-RU" sz="3600" b="1" dirty="0" err="1"/>
              <a:t>предпочитание</a:t>
            </a:r>
            <a:r>
              <a:rPr lang="ru-RU" sz="3600" b="1" dirty="0"/>
              <a:t> /преференция</a:t>
            </a:r>
            <a:endParaRPr lang="bg-BG" sz="3600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558" y="1816101"/>
            <a:ext cx="6876884" cy="38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Действителен глас /</a:t>
            </a:r>
            <a:r>
              <a:rPr lang="ru-RU" sz="3600" b="1" dirty="0" err="1"/>
              <a:t>бюлетина</a:t>
            </a:r>
            <a:r>
              <a:rPr lang="ru-RU" sz="3600" b="1" dirty="0"/>
              <a:t>/ без </a:t>
            </a:r>
            <a:r>
              <a:rPr lang="ru-RU" sz="3600" b="1" dirty="0" err="1"/>
              <a:t>отбелязано</a:t>
            </a:r>
            <a:r>
              <a:rPr lang="ru-RU" sz="3600" b="1" dirty="0"/>
              <a:t> </a:t>
            </a:r>
            <a:r>
              <a:rPr lang="ru-RU" sz="3600" b="1" dirty="0" err="1"/>
              <a:t>предпочитание</a:t>
            </a:r>
            <a:r>
              <a:rPr lang="ru-RU" sz="3600" b="1" dirty="0"/>
              <a:t> /преференция</a:t>
            </a:r>
            <a:endParaRPr lang="bg-BG" sz="3600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066" y="1825625"/>
            <a:ext cx="72978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Действителен глас /</a:t>
            </a:r>
            <a:r>
              <a:rPr lang="ru-RU" sz="3600" b="1" dirty="0" err="1"/>
              <a:t>бюлетина</a:t>
            </a:r>
            <a:r>
              <a:rPr lang="ru-RU" sz="3600" b="1" dirty="0"/>
              <a:t>/ без </a:t>
            </a:r>
            <a:r>
              <a:rPr lang="ru-RU" sz="3600" b="1" dirty="0" err="1"/>
              <a:t>отбелязано</a:t>
            </a:r>
            <a:r>
              <a:rPr lang="ru-RU" sz="3600" b="1" dirty="0"/>
              <a:t> </a:t>
            </a:r>
            <a:r>
              <a:rPr lang="ru-RU" sz="3600" b="1" dirty="0" err="1"/>
              <a:t>предпочитание</a:t>
            </a:r>
            <a:r>
              <a:rPr lang="ru-RU" sz="3600" b="1" dirty="0"/>
              <a:t> /преференция</a:t>
            </a:r>
            <a:endParaRPr lang="bg-BG" sz="3600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100" y="1894943"/>
            <a:ext cx="7805747" cy="48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Действителен глас /</a:t>
            </a:r>
            <a:r>
              <a:rPr lang="ru-RU" sz="3600" b="1" dirty="0" err="1"/>
              <a:t>бюлетина</a:t>
            </a:r>
            <a:r>
              <a:rPr lang="ru-RU" sz="3600" b="1" dirty="0"/>
              <a:t>/ с </a:t>
            </a:r>
            <a:r>
              <a:rPr lang="ru-RU" sz="3600" b="1" dirty="0" err="1"/>
              <a:t>отбелязано</a:t>
            </a:r>
            <a:r>
              <a:rPr lang="ru-RU" sz="3600" b="1" dirty="0"/>
              <a:t> </a:t>
            </a:r>
            <a:r>
              <a:rPr lang="ru-RU" sz="3600" b="1" dirty="0" err="1"/>
              <a:t>предпочитание</a:t>
            </a:r>
            <a:r>
              <a:rPr lang="ru-RU" sz="3600" b="1" dirty="0"/>
              <a:t> /преференция</a:t>
            </a:r>
            <a:endParaRPr lang="bg-BG" sz="3600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994" y="1879601"/>
            <a:ext cx="7706012" cy="39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Действителен глас /</a:t>
            </a:r>
            <a:r>
              <a:rPr lang="ru-RU" sz="3600" b="1" dirty="0" err="1"/>
              <a:t>бюлетина</a:t>
            </a:r>
            <a:r>
              <a:rPr lang="ru-RU" sz="3600" b="1" dirty="0"/>
              <a:t>/ с </a:t>
            </a:r>
            <a:r>
              <a:rPr lang="ru-RU" sz="3600" b="1" dirty="0" err="1"/>
              <a:t>отбелязано</a:t>
            </a:r>
            <a:r>
              <a:rPr lang="ru-RU" sz="3600" b="1" dirty="0"/>
              <a:t> </a:t>
            </a:r>
            <a:r>
              <a:rPr lang="ru-RU" sz="3600" b="1" dirty="0" err="1"/>
              <a:t>предпочитание</a:t>
            </a:r>
            <a:r>
              <a:rPr lang="ru-RU" sz="3600" b="1" dirty="0"/>
              <a:t> /преференция</a:t>
            </a:r>
            <a:endParaRPr lang="bg-BG" sz="3600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754" y="1816100"/>
            <a:ext cx="8620491" cy="41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Действителен глас /</a:t>
            </a:r>
            <a:r>
              <a:rPr lang="ru-RU" sz="3600" b="1" dirty="0" err="1"/>
              <a:t>бюлетина</a:t>
            </a:r>
            <a:r>
              <a:rPr lang="ru-RU" sz="3600" b="1" dirty="0"/>
              <a:t>/ с </a:t>
            </a:r>
            <a:r>
              <a:rPr lang="ru-RU" sz="3600" b="1" dirty="0" err="1"/>
              <a:t>отбелязано</a:t>
            </a:r>
            <a:r>
              <a:rPr lang="ru-RU" sz="3600" b="1" dirty="0"/>
              <a:t> </a:t>
            </a:r>
            <a:r>
              <a:rPr lang="ru-RU" sz="3600" b="1" dirty="0" err="1"/>
              <a:t>предпочитание</a:t>
            </a:r>
            <a:r>
              <a:rPr lang="ru-RU" sz="3600" b="1" dirty="0"/>
              <a:t> /преференция</a:t>
            </a:r>
            <a:endParaRPr lang="bg-BG" sz="3600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609" y="2007729"/>
            <a:ext cx="8638781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200" y="88900"/>
            <a:ext cx="5204759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/>
              <a:t>Недействителен глас /бюлетина/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057" y="1974198"/>
            <a:ext cx="8455885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/>
              <a:t>Недействителен глас /бюлетина/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835" y="1949812"/>
            <a:ext cx="7852329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342900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/>
              <a:t>Получаване</a:t>
            </a:r>
            <a:r>
              <a:rPr lang="ru-RU" sz="4000" b="1" i="1" dirty="0"/>
              <a:t> на </a:t>
            </a:r>
            <a:r>
              <a:rPr lang="ru-RU" sz="4000" b="1" i="1" dirty="0" err="1"/>
              <a:t>специализирано</a:t>
            </a:r>
            <a:r>
              <a:rPr lang="ru-RU" sz="4000" b="1" i="1" dirty="0"/>
              <a:t> устройство за </a:t>
            </a:r>
            <a:r>
              <a:rPr lang="ru-RU" sz="4000" b="1" i="1" dirty="0" err="1"/>
              <a:t>машинно</a:t>
            </a:r>
            <a:r>
              <a:rPr lang="ru-RU" sz="4000" b="1" i="1" dirty="0"/>
              <a:t> </a:t>
            </a:r>
            <a:r>
              <a:rPr lang="ru-RU" sz="4000" b="1" i="1" dirty="0" err="1"/>
              <a:t>гласуване</a:t>
            </a:r>
            <a:r>
              <a:rPr lang="ru-RU" sz="4000" b="1" i="1" dirty="0"/>
              <a:t> (машина за </a:t>
            </a:r>
            <a:r>
              <a:rPr lang="ru-RU" sz="4000" b="1" i="1" dirty="0" err="1"/>
              <a:t>гласуване</a:t>
            </a:r>
            <a:r>
              <a:rPr lang="ru-RU" sz="4000" b="1" i="1" dirty="0"/>
              <a:t>)</a:t>
            </a:r>
            <a:br>
              <a:rPr lang="ru-RU" sz="4000" b="1" i="1" dirty="0"/>
            </a:br>
            <a:r>
              <a:rPr lang="ru-RU" dirty="0"/>
              <a:t> </a:t>
            </a:r>
            <a:br>
              <a:rPr lang="ru-RU" dirty="0"/>
            </a:b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253" y="1409700"/>
            <a:ext cx="4476006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/>
              <a:t>Недействителен глас /бюлетина/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229" y="1934571"/>
            <a:ext cx="8181541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/>
              <a:t>Недействителен глас /бюлетина/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526" y="1825625"/>
            <a:ext cx="53089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752600"/>
            <a:ext cx="10515600" cy="4424363"/>
          </a:xfrm>
        </p:spPr>
        <p:txBody>
          <a:bodyPr/>
          <a:lstStyle/>
          <a:p>
            <a:r>
              <a:rPr lang="ru-RU" dirty="0" err="1"/>
              <a:t>Преброяването</a:t>
            </a:r>
            <a:r>
              <a:rPr lang="ru-RU" dirty="0"/>
              <a:t> на </a:t>
            </a:r>
            <a:r>
              <a:rPr lang="ru-RU" dirty="0" err="1"/>
              <a:t>предпочитанията</a:t>
            </a:r>
            <a:r>
              <a:rPr lang="ru-RU" dirty="0"/>
              <a:t> (</a:t>
            </a:r>
            <a:r>
              <a:rPr lang="ru-RU" dirty="0" err="1"/>
              <a:t>преференциите</a:t>
            </a:r>
            <a:r>
              <a:rPr lang="ru-RU" dirty="0"/>
              <a:t>) се </a:t>
            </a:r>
            <a:r>
              <a:rPr lang="ru-RU" b="1" dirty="0" err="1"/>
              <a:t>извършва</a:t>
            </a:r>
            <a:r>
              <a:rPr lang="ru-RU" b="1" dirty="0"/>
              <a:t> </a:t>
            </a:r>
            <a:r>
              <a:rPr lang="ru-RU" b="1" dirty="0" err="1"/>
              <a:t>последователно</a:t>
            </a:r>
            <a:r>
              <a:rPr lang="ru-RU" b="1" dirty="0"/>
              <a:t> по </a:t>
            </a:r>
            <a:r>
              <a:rPr lang="ru-RU" b="1" dirty="0" err="1"/>
              <a:t>листи</a:t>
            </a:r>
            <a:r>
              <a:rPr lang="ru-RU" b="1" dirty="0"/>
              <a:t> на партии и коалиции </a:t>
            </a:r>
            <a:r>
              <a:rPr lang="ru-RU" dirty="0"/>
              <a:t>и по </a:t>
            </a:r>
            <a:r>
              <a:rPr lang="ru-RU" dirty="0" err="1"/>
              <a:t>реда</a:t>
            </a:r>
            <a:r>
              <a:rPr lang="ru-RU" dirty="0"/>
              <a:t> на </a:t>
            </a:r>
            <a:r>
              <a:rPr lang="ru-RU" dirty="0" err="1"/>
              <a:t>отпечатването</a:t>
            </a:r>
            <a:r>
              <a:rPr lang="ru-RU" dirty="0"/>
              <a:t> им в </a:t>
            </a:r>
            <a:r>
              <a:rPr lang="ru-RU" dirty="0" err="1"/>
              <a:t>хартиената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ru-RU" dirty="0" err="1"/>
              <a:t>Броят</a:t>
            </a:r>
            <a:r>
              <a:rPr lang="ru-RU" dirty="0"/>
              <a:t> на </a:t>
            </a:r>
            <a:r>
              <a:rPr lang="ru-RU" dirty="0" err="1"/>
              <a:t>предпочитанията</a:t>
            </a:r>
            <a:r>
              <a:rPr lang="ru-RU" dirty="0"/>
              <a:t> (</a:t>
            </a:r>
            <a:r>
              <a:rPr lang="ru-RU" dirty="0" err="1"/>
              <a:t>преференциите</a:t>
            </a:r>
            <a:r>
              <a:rPr lang="ru-RU" dirty="0"/>
              <a:t>) се </a:t>
            </a:r>
            <a:r>
              <a:rPr lang="ru-RU" dirty="0" err="1"/>
              <a:t>отразява</a:t>
            </a:r>
            <a:r>
              <a:rPr lang="ru-RU" dirty="0"/>
              <a:t> </a:t>
            </a:r>
            <a:r>
              <a:rPr lang="ru-RU" dirty="0" err="1"/>
              <a:t>едновременно</a:t>
            </a:r>
            <a:r>
              <a:rPr lang="ru-RU" dirty="0"/>
              <a:t> и независимо един от друг от </a:t>
            </a:r>
            <a:r>
              <a:rPr lang="ru-RU" dirty="0" err="1"/>
              <a:t>двама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СИК (</a:t>
            </a:r>
            <a:r>
              <a:rPr lang="ru-RU" dirty="0" err="1"/>
              <a:t>предложени</a:t>
            </a:r>
            <a:r>
              <a:rPr lang="ru-RU" dirty="0"/>
              <a:t> в </a:t>
            </a:r>
            <a:r>
              <a:rPr lang="ru-RU" dirty="0" err="1"/>
              <a:t>състава</a:t>
            </a:r>
            <a:r>
              <a:rPr lang="ru-RU" dirty="0"/>
              <a:t> на </a:t>
            </a:r>
            <a:r>
              <a:rPr lang="ru-RU" dirty="0" err="1"/>
              <a:t>комисията</a:t>
            </a:r>
            <a:r>
              <a:rPr lang="ru-RU" dirty="0"/>
              <a:t> от </a:t>
            </a:r>
            <a:r>
              <a:rPr lang="ru-RU" dirty="0" err="1"/>
              <a:t>различни</a:t>
            </a:r>
            <a:r>
              <a:rPr lang="ru-RU" dirty="0"/>
              <a:t> партии и коалиции), </a:t>
            </a:r>
            <a:r>
              <a:rPr lang="ru-RU" dirty="0" err="1"/>
              <a:t>определени</a:t>
            </a:r>
            <a:r>
              <a:rPr lang="ru-RU" dirty="0"/>
              <a:t> с решение на </a:t>
            </a:r>
            <a:r>
              <a:rPr lang="ru-RU" dirty="0" err="1"/>
              <a:t>комисията</a:t>
            </a:r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474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313363"/>
          </a:xfrm>
        </p:spPr>
        <p:txBody>
          <a:bodyPr>
            <a:normAutofit fontScale="92500"/>
          </a:bodyPr>
          <a:lstStyle/>
          <a:p>
            <a:r>
              <a:rPr lang="ru-RU" dirty="0"/>
              <a:t>При </a:t>
            </a:r>
            <a:r>
              <a:rPr lang="ru-RU" dirty="0" err="1"/>
              <a:t>наличието</a:t>
            </a:r>
            <a:r>
              <a:rPr lang="ru-RU" dirty="0"/>
              <a:t> на </a:t>
            </a:r>
            <a:r>
              <a:rPr lang="ru-RU" dirty="0" err="1"/>
              <a:t>предпочитание</a:t>
            </a:r>
            <a:r>
              <a:rPr lang="ru-RU" dirty="0"/>
              <a:t> (преференция) </a:t>
            </a:r>
            <a:r>
              <a:rPr lang="ru-RU" dirty="0" err="1"/>
              <a:t>членът</a:t>
            </a:r>
            <a:r>
              <a:rPr lang="ru-RU" dirty="0"/>
              <a:t> на СИК,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държи</a:t>
            </a:r>
            <a:r>
              <a:rPr lang="ru-RU" dirty="0"/>
              <a:t> </a:t>
            </a:r>
            <a:r>
              <a:rPr lang="ru-RU" dirty="0" err="1"/>
              <a:t>бюлетината</a:t>
            </a:r>
            <a:r>
              <a:rPr lang="ru-RU" dirty="0"/>
              <a:t> от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/>
              <a:t>, </a:t>
            </a:r>
            <a:r>
              <a:rPr lang="ru-RU" dirty="0" err="1"/>
              <a:t>оповестява</a:t>
            </a:r>
            <a:r>
              <a:rPr lang="ru-RU" dirty="0"/>
              <a:t> на глас за кой кандидат е </a:t>
            </a:r>
            <a:r>
              <a:rPr lang="ru-RU" dirty="0" err="1"/>
              <a:t>предпочитанието</a:t>
            </a:r>
            <a:r>
              <a:rPr lang="ru-RU" dirty="0"/>
              <a:t>. </a:t>
            </a:r>
            <a:r>
              <a:rPr lang="ru-RU" dirty="0" err="1"/>
              <a:t>Членовете</a:t>
            </a:r>
            <a:r>
              <a:rPr lang="ru-RU" dirty="0"/>
              <a:t> на СИК,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записват</a:t>
            </a:r>
            <a:r>
              <a:rPr lang="ru-RU" dirty="0"/>
              <a:t> </a:t>
            </a:r>
            <a:r>
              <a:rPr lang="ru-RU" dirty="0" err="1"/>
              <a:t>предпочитанията</a:t>
            </a:r>
            <a:r>
              <a:rPr lang="ru-RU" dirty="0"/>
              <a:t> (</a:t>
            </a:r>
            <a:r>
              <a:rPr lang="ru-RU" dirty="0" err="1"/>
              <a:t>преференциите</a:t>
            </a:r>
            <a:r>
              <a:rPr lang="ru-RU" dirty="0"/>
              <a:t>)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бланката-чернова</a:t>
            </a:r>
            <a:r>
              <a:rPr lang="ru-RU" dirty="0"/>
              <a:t>,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отразяват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ограждат</a:t>
            </a:r>
            <a:r>
              <a:rPr lang="ru-RU" dirty="0"/>
              <a:t> (</a:t>
            </a:r>
            <a:r>
              <a:rPr lang="ru-RU" dirty="0" err="1"/>
              <a:t>зачертават</a:t>
            </a:r>
            <a:r>
              <a:rPr lang="ru-RU" dirty="0"/>
              <a:t>) </a:t>
            </a:r>
            <a:r>
              <a:rPr lang="ru-RU" dirty="0" err="1"/>
              <a:t>първото</a:t>
            </a:r>
            <a:r>
              <a:rPr lang="ru-RU" dirty="0"/>
              <a:t> число на </a:t>
            </a:r>
            <a:r>
              <a:rPr lang="ru-RU" dirty="0" err="1"/>
              <a:t>първия</a:t>
            </a:r>
            <a:r>
              <a:rPr lang="ru-RU" dirty="0"/>
              <a:t> </a:t>
            </a:r>
            <a:r>
              <a:rPr lang="ru-RU" dirty="0" err="1"/>
              <a:t>ред</a:t>
            </a:r>
            <a:r>
              <a:rPr lang="ru-RU" dirty="0"/>
              <a:t>, </a:t>
            </a:r>
            <a:r>
              <a:rPr lang="ru-RU" dirty="0" err="1"/>
              <a:t>започвайки</a:t>
            </a:r>
            <a:r>
              <a:rPr lang="ru-RU" dirty="0"/>
              <a:t> от № 1 на </a:t>
            </a:r>
            <a:r>
              <a:rPr lang="ru-RU" dirty="0" err="1"/>
              <a:t>първия</a:t>
            </a:r>
            <a:r>
              <a:rPr lang="ru-RU" dirty="0"/>
              <a:t> </a:t>
            </a:r>
            <a:r>
              <a:rPr lang="ru-RU" dirty="0" err="1"/>
              <a:t>ред</a:t>
            </a:r>
            <a:r>
              <a:rPr lang="ru-RU" dirty="0"/>
              <a:t> и </a:t>
            </a:r>
            <a:r>
              <a:rPr lang="ru-RU" dirty="0" err="1"/>
              <a:t>продължават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възходящ</a:t>
            </a:r>
            <a:r>
              <a:rPr lang="ru-RU" dirty="0"/>
              <a:t> </a:t>
            </a:r>
            <a:r>
              <a:rPr lang="ru-RU" dirty="0" err="1"/>
              <a:t>ред</a:t>
            </a:r>
            <a:r>
              <a:rPr lang="ru-RU" dirty="0"/>
              <a:t>, без да </a:t>
            </a:r>
            <a:r>
              <a:rPr lang="ru-RU" dirty="0" err="1"/>
              <a:t>изпускат</a:t>
            </a:r>
            <a:r>
              <a:rPr lang="ru-RU" dirty="0"/>
              <a:t> числа до </a:t>
            </a:r>
            <a:r>
              <a:rPr lang="ru-RU" dirty="0" err="1"/>
              <a:t>изчерпване</a:t>
            </a:r>
            <a:r>
              <a:rPr lang="ru-RU" dirty="0"/>
              <a:t> на </a:t>
            </a:r>
            <a:r>
              <a:rPr lang="ru-RU" dirty="0" err="1"/>
              <a:t>предпочитанията</a:t>
            </a:r>
            <a:r>
              <a:rPr lang="ru-RU" dirty="0"/>
              <a:t> (</a:t>
            </a:r>
            <a:r>
              <a:rPr lang="ru-RU" dirty="0" err="1"/>
              <a:t>преференциите</a:t>
            </a:r>
            <a:r>
              <a:rPr lang="ru-RU" dirty="0"/>
              <a:t>) за </a:t>
            </a:r>
            <a:r>
              <a:rPr lang="ru-RU" dirty="0" err="1"/>
              <a:t>този</a:t>
            </a:r>
            <a:r>
              <a:rPr lang="ru-RU" dirty="0"/>
              <a:t> кандидат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100" dirty="0"/>
          </a:p>
          <a:p>
            <a:r>
              <a:rPr lang="ru-RU" b="1" dirty="0" err="1"/>
              <a:t>Последното</a:t>
            </a:r>
            <a:r>
              <a:rPr lang="ru-RU" b="1" dirty="0"/>
              <a:t> </a:t>
            </a:r>
            <a:r>
              <a:rPr lang="ru-RU" b="1" dirty="0" err="1"/>
              <a:t>оградено</a:t>
            </a:r>
            <a:r>
              <a:rPr lang="ru-RU" b="1" dirty="0"/>
              <a:t> (</a:t>
            </a:r>
            <a:r>
              <a:rPr lang="ru-RU" b="1" dirty="0" err="1"/>
              <a:t>зачертано</a:t>
            </a:r>
            <a:r>
              <a:rPr lang="ru-RU" b="1" dirty="0"/>
              <a:t>) число </a:t>
            </a:r>
            <a:r>
              <a:rPr lang="ru-RU" b="1" dirty="0" err="1"/>
              <a:t>показва</a:t>
            </a:r>
            <a:r>
              <a:rPr lang="ru-RU" b="1" dirty="0"/>
              <a:t> </a:t>
            </a:r>
            <a:r>
              <a:rPr lang="ru-RU" b="1" dirty="0" err="1"/>
              <a:t>броя</a:t>
            </a:r>
            <a:r>
              <a:rPr lang="ru-RU" b="1" dirty="0"/>
              <a:t> на </a:t>
            </a:r>
            <a:r>
              <a:rPr lang="ru-RU" b="1" dirty="0" err="1"/>
              <a:t>получените</a:t>
            </a:r>
            <a:r>
              <a:rPr lang="ru-RU" b="1" dirty="0"/>
              <a:t> </a:t>
            </a:r>
            <a:r>
              <a:rPr lang="ru-RU" b="1" dirty="0" err="1"/>
              <a:t>предпочитания</a:t>
            </a:r>
            <a:r>
              <a:rPr lang="ru-RU" b="1" dirty="0"/>
              <a:t> (преференции) за </a:t>
            </a:r>
            <a:r>
              <a:rPr lang="ru-RU" b="1" dirty="0" err="1"/>
              <a:t>съответния</a:t>
            </a:r>
            <a:r>
              <a:rPr lang="ru-RU" b="1" dirty="0"/>
              <a:t> кандидат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sz="1100" dirty="0" smtClean="0"/>
          </a:p>
          <a:p>
            <a:r>
              <a:rPr lang="ru-RU" dirty="0" err="1" smtClean="0"/>
              <a:t>Ако</a:t>
            </a:r>
            <a:r>
              <a:rPr lang="ru-RU" dirty="0" smtClean="0"/>
              <a:t> </a:t>
            </a:r>
            <a:r>
              <a:rPr lang="ru-RU" dirty="0" err="1" smtClean="0"/>
              <a:t>броят</a:t>
            </a:r>
            <a:r>
              <a:rPr lang="ru-RU" dirty="0" smtClean="0"/>
              <a:t> на </a:t>
            </a:r>
            <a:r>
              <a:rPr lang="ru-RU" dirty="0" err="1" smtClean="0"/>
              <a:t>преференциите</a:t>
            </a:r>
            <a:r>
              <a:rPr lang="ru-RU" dirty="0" smtClean="0"/>
              <a:t> за даден кандидат е </a:t>
            </a:r>
            <a:r>
              <a:rPr lang="ru-RU" dirty="0" err="1" smtClean="0"/>
              <a:t>нула</a:t>
            </a:r>
            <a:r>
              <a:rPr lang="ru-RU" dirty="0" smtClean="0"/>
              <a:t> , е допустимо в </a:t>
            </a:r>
            <a:r>
              <a:rPr lang="ru-RU" dirty="0" err="1" smtClean="0"/>
              <a:t>съответният</a:t>
            </a:r>
            <a:r>
              <a:rPr lang="ru-RU" dirty="0" smtClean="0"/>
              <a:t> </a:t>
            </a:r>
            <a:r>
              <a:rPr lang="ru-RU" dirty="0" err="1" smtClean="0"/>
              <a:t>правоъгълник</a:t>
            </a:r>
            <a:r>
              <a:rPr lang="ru-RU" dirty="0" smtClean="0"/>
              <a:t> да се </a:t>
            </a:r>
            <a:r>
              <a:rPr lang="ru-RU" dirty="0" err="1" smtClean="0"/>
              <a:t>впише</a:t>
            </a:r>
            <a:r>
              <a:rPr lang="ru-RU" dirty="0" smtClean="0"/>
              <a:t> </a:t>
            </a:r>
            <a:r>
              <a:rPr lang="ru-RU" dirty="0" err="1" smtClean="0"/>
              <a:t>хоризонтална</a:t>
            </a:r>
            <a:r>
              <a:rPr lang="ru-RU" dirty="0" smtClean="0"/>
              <a:t> черта.</a:t>
            </a:r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590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1114242"/>
            <a:ext cx="8484754" cy="43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092200"/>
            <a:ext cx="10515600" cy="5084763"/>
          </a:xfrm>
        </p:spPr>
        <p:txBody>
          <a:bodyPr/>
          <a:lstStyle/>
          <a:p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СИК </a:t>
            </a:r>
            <a:r>
              <a:rPr lang="ru-RU" dirty="0" err="1"/>
              <a:t>подписват</a:t>
            </a:r>
            <a:r>
              <a:rPr lang="ru-RU" dirty="0"/>
              <a:t> </a:t>
            </a:r>
            <a:r>
              <a:rPr lang="ru-RU" dirty="0" err="1"/>
              <a:t>черновите</a:t>
            </a:r>
            <a:r>
              <a:rPr lang="ru-RU" dirty="0"/>
              <a:t> на протокола, </a:t>
            </a:r>
            <a:r>
              <a:rPr lang="ru-RU" dirty="0" err="1"/>
              <a:t>като</a:t>
            </a:r>
            <a:r>
              <a:rPr lang="ru-RU" dirty="0"/>
              <a:t> се </a:t>
            </a:r>
            <a:r>
              <a:rPr lang="ru-RU" dirty="0" err="1"/>
              <a:t>отбелязва</a:t>
            </a:r>
            <a:r>
              <a:rPr lang="ru-RU" dirty="0"/>
              <a:t> в колко часа е приключило </a:t>
            </a:r>
            <a:r>
              <a:rPr lang="ru-RU" dirty="0" err="1"/>
              <a:t>попълването</a:t>
            </a:r>
            <a:r>
              <a:rPr lang="ru-RU" dirty="0"/>
              <a:t> им.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ru-RU" dirty="0"/>
              <a:t>След </a:t>
            </a:r>
            <a:r>
              <a:rPr lang="ru-RU" dirty="0" err="1"/>
              <a:t>подписването</a:t>
            </a:r>
            <a:r>
              <a:rPr lang="ru-RU" dirty="0"/>
              <a:t> на </a:t>
            </a:r>
            <a:r>
              <a:rPr lang="ru-RU" dirty="0" err="1"/>
              <a:t>протоколите</a:t>
            </a:r>
            <a:r>
              <a:rPr lang="ru-RU" dirty="0"/>
              <a:t> и </a:t>
            </a:r>
            <a:r>
              <a:rPr lang="ru-RU" dirty="0" err="1"/>
              <a:t>обявяването</a:t>
            </a:r>
            <a:r>
              <a:rPr lang="ru-RU" dirty="0"/>
              <a:t> на </a:t>
            </a:r>
            <a:r>
              <a:rPr lang="ru-RU" dirty="0" err="1"/>
              <a:t>резултатите</a:t>
            </a:r>
            <a:r>
              <a:rPr lang="ru-RU" dirty="0"/>
              <a:t> </a:t>
            </a:r>
            <a:r>
              <a:rPr lang="ru-RU" dirty="0" err="1"/>
              <a:t>председателят</a:t>
            </a:r>
            <a:r>
              <a:rPr lang="ru-RU" dirty="0"/>
              <a:t> на СИК </a:t>
            </a:r>
            <a:r>
              <a:rPr lang="ru-RU" dirty="0" err="1"/>
              <a:t>изключва</a:t>
            </a:r>
            <a:r>
              <a:rPr lang="ru-RU" dirty="0"/>
              <a:t> </a:t>
            </a:r>
            <a:r>
              <a:rPr lang="ru-RU" dirty="0" err="1"/>
              <a:t>устройството</a:t>
            </a:r>
            <a:r>
              <a:rPr lang="ru-RU" dirty="0"/>
              <a:t> за видеонаблюдение, след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устройството</a:t>
            </a:r>
            <a:r>
              <a:rPr lang="ru-RU" dirty="0"/>
              <a:t> за видеонаблюдение, </a:t>
            </a:r>
            <a:r>
              <a:rPr lang="ru-RU" dirty="0" err="1"/>
              <a:t>заедно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стойката</a:t>
            </a:r>
            <a:r>
              <a:rPr lang="ru-RU" dirty="0"/>
              <a:t>, </a:t>
            </a:r>
            <a:r>
              <a:rPr lang="ru-RU" dirty="0" err="1"/>
              <a:t>зарядното</a:t>
            </a:r>
            <a:r>
              <a:rPr lang="ru-RU" dirty="0"/>
              <a:t> устройство и </a:t>
            </a:r>
            <a:r>
              <a:rPr lang="ru-RU" dirty="0" err="1"/>
              <a:t>инструкцията</a:t>
            </a:r>
            <a:r>
              <a:rPr lang="ru-RU" dirty="0"/>
              <a:t> с QR кода се </a:t>
            </a:r>
            <a:r>
              <a:rPr lang="ru-RU" dirty="0" err="1"/>
              <a:t>опакова</a:t>
            </a:r>
            <a:r>
              <a:rPr lang="ru-RU" dirty="0"/>
              <a:t> в пакет,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който</a:t>
            </a:r>
            <a:r>
              <a:rPr lang="ru-RU" dirty="0"/>
              <a:t> се </a:t>
            </a:r>
            <a:r>
              <a:rPr lang="ru-RU" dirty="0" err="1"/>
              <a:t>поставя</a:t>
            </a:r>
            <a:r>
              <a:rPr lang="ru-RU" dirty="0"/>
              <a:t> </a:t>
            </a:r>
            <a:r>
              <a:rPr lang="ru-RU" dirty="0" err="1"/>
              <a:t>надпис</a:t>
            </a:r>
            <a:r>
              <a:rPr lang="ru-RU" dirty="0"/>
              <a:t> „Устройство за видеонаблюдение на СИК № </a:t>
            </a:r>
            <a:r>
              <a:rPr lang="ru-RU" dirty="0" smtClean="0"/>
              <a:t>……“.</a:t>
            </a:r>
          </a:p>
          <a:p>
            <a:r>
              <a:rPr lang="ru-RU" dirty="0" smtClean="0"/>
              <a:t> </a:t>
            </a:r>
            <a:r>
              <a:rPr lang="ru-RU" dirty="0" err="1"/>
              <a:t>Пакетът</a:t>
            </a:r>
            <a:r>
              <a:rPr lang="ru-RU" dirty="0"/>
              <a:t> се </a:t>
            </a:r>
            <a:r>
              <a:rPr lang="ru-RU" dirty="0" err="1"/>
              <a:t>подписва</a:t>
            </a:r>
            <a:r>
              <a:rPr lang="ru-RU" dirty="0"/>
              <a:t> от </a:t>
            </a:r>
            <a:r>
              <a:rPr lang="ru-RU" dirty="0" err="1"/>
              <a:t>членовете</a:t>
            </a:r>
            <a:r>
              <a:rPr lang="ru-RU" dirty="0"/>
              <a:t> на СИК и се </a:t>
            </a:r>
            <a:r>
              <a:rPr lang="ru-RU" dirty="0" err="1"/>
              <a:t>подпечатва</a:t>
            </a:r>
            <a:r>
              <a:rPr lang="ru-RU" dirty="0"/>
              <a:t> с </a:t>
            </a:r>
            <a:r>
              <a:rPr lang="ru-RU" dirty="0" err="1"/>
              <a:t>печата</a:t>
            </a:r>
            <a:r>
              <a:rPr lang="ru-RU" dirty="0"/>
              <a:t> на СИК. </a:t>
            </a:r>
          </a:p>
          <a:p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313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101600"/>
            <a:ext cx="5410200" cy="6540500"/>
          </a:xfrm>
        </p:spPr>
      </p:pic>
    </p:spTree>
    <p:extLst>
      <p:ext uri="{BB962C8B-B14F-4D97-AF65-F5344CB8AC3E}">
        <p14:creationId xmlns:p14="http://schemas.microsoft.com/office/powerpoint/2010/main" val="42054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56" y="977900"/>
            <a:ext cx="6736023" cy="5880100"/>
          </a:xfrm>
        </p:spPr>
      </p:pic>
    </p:spTree>
    <p:extLst>
      <p:ext uri="{BB962C8B-B14F-4D97-AF65-F5344CB8AC3E}">
        <p14:creationId xmlns:p14="http://schemas.microsoft.com/office/powerpoint/2010/main" val="528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685800"/>
            <a:ext cx="6524625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/>
          <a:lstStyle/>
          <a:p>
            <a:pPr marL="0" indent="0">
              <a:buNone/>
            </a:pPr>
            <a:r>
              <a:rPr lang="bg-BG" b="1" dirty="0" smtClean="0"/>
              <a:t>Една от най-често допусканите грешки е, че н</a:t>
            </a:r>
            <a:r>
              <a:rPr lang="bg-BG" dirty="0" smtClean="0"/>
              <a:t>е се прави разлика между недействителни бюлетини извън кутията и недействителни бюлетини в кутията /изборната урна/.</a:t>
            </a:r>
          </a:p>
          <a:p>
            <a:pPr marL="0" indent="0">
              <a:buNone/>
            </a:pPr>
            <a:r>
              <a:rPr lang="bg-BG" dirty="0" smtClean="0"/>
              <a:t>Недействителните бюлетини </a:t>
            </a:r>
            <a:r>
              <a:rPr lang="bg-BG" b="1" dirty="0" smtClean="0"/>
              <a:t>извън кутията </a:t>
            </a:r>
            <a:r>
              <a:rPr lang="bg-BG" dirty="0" smtClean="0"/>
              <a:t>са: бюлетините образец, сгрешени бюлетини, показан вот, заснет вот, механично увредени бюлетини. /Те никога не са били в изборната урна/.</a:t>
            </a:r>
          </a:p>
          <a:p>
            <a:pPr marL="0" indent="0">
              <a:buNone/>
            </a:pPr>
            <a:endParaRPr lang="bg-BG" sz="500" dirty="0"/>
          </a:p>
          <a:p>
            <a:pPr marL="0" indent="0">
              <a:buNone/>
            </a:pPr>
            <a:r>
              <a:rPr lang="bg-BG" b="1" dirty="0" smtClean="0"/>
              <a:t>Недействителни бюлетини в кутията не се събират с тези извън кутията. </a:t>
            </a:r>
            <a:r>
              <a:rPr lang="bg-BG" dirty="0" smtClean="0"/>
              <a:t>!</a:t>
            </a:r>
            <a:r>
              <a:rPr lang="bg-BG" dirty="0"/>
              <a:t> </a:t>
            </a:r>
            <a:r>
              <a:rPr lang="bg-BG" dirty="0" smtClean="0"/>
              <a:t>Това са различни недействителни бюлетини. </a:t>
            </a:r>
          </a:p>
        </p:txBody>
      </p:sp>
    </p:spTree>
    <p:extLst>
      <p:ext uri="{BB962C8B-B14F-4D97-AF65-F5344CB8AC3E}">
        <p14:creationId xmlns:p14="http://schemas.microsoft.com/office/powerpoint/2010/main" val="352714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838200" y="774700"/>
            <a:ext cx="10515600" cy="5402263"/>
          </a:xfrm>
        </p:spPr>
        <p:txBody>
          <a:bodyPr/>
          <a:lstStyle/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b="1" dirty="0" err="1"/>
              <a:t>номерът</a:t>
            </a:r>
            <a:r>
              <a:rPr lang="ru-RU" b="1" dirty="0"/>
              <a:t> на </a:t>
            </a:r>
            <a:r>
              <a:rPr lang="ru-RU" b="1" dirty="0" err="1"/>
              <a:t>куфара</a:t>
            </a:r>
            <a:r>
              <a:rPr lang="ru-RU" b="1" dirty="0"/>
              <a:t> не </a:t>
            </a:r>
            <a:r>
              <a:rPr lang="ru-RU" b="1" dirty="0" err="1"/>
              <a:t>съответства</a:t>
            </a:r>
            <a:r>
              <a:rPr lang="ru-RU" b="1" dirty="0"/>
              <a:t> на номера на </a:t>
            </a:r>
            <a:r>
              <a:rPr lang="ru-RU" b="1" dirty="0" err="1"/>
              <a:t>секцията</a:t>
            </a:r>
            <a:r>
              <a:rPr lang="ru-RU" b="1" dirty="0"/>
              <a:t>, не се </a:t>
            </a:r>
            <a:r>
              <a:rPr lang="ru-RU" b="1" dirty="0" err="1"/>
              <a:t>отваря</a:t>
            </a:r>
            <a:r>
              <a:rPr lang="ru-RU" b="1" dirty="0"/>
              <a:t> </a:t>
            </a:r>
            <a:r>
              <a:rPr lang="ru-RU" b="1" dirty="0" err="1"/>
              <a:t>куфара</a:t>
            </a:r>
            <a:r>
              <a:rPr lang="ru-RU" dirty="0"/>
              <a:t>, не се </a:t>
            </a:r>
            <a:r>
              <a:rPr lang="ru-RU" dirty="0" err="1"/>
              <a:t>подписва</a:t>
            </a:r>
            <a:r>
              <a:rPr lang="ru-RU" dirty="0"/>
              <a:t> </a:t>
            </a:r>
            <a:r>
              <a:rPr lang="ru-RU" dirty="0" err="1"/>
              <a:t>приемо-предавателен</a:t>
            </a:r>
            <a:r>
              <a:rPr lang="ru-RU" dirty="0"/>
              <a:t> протокол, </a:t>
            </a:r>
            <a:r>
              <a:rPr lang="ru-RU" dirty="0" err="1"/>
              <a:t>съставя</a:t>
            </a:r>
            <a:r>
              <a:rPr lang="ru-RU" dirty="0"/>
              <a:t> се </a:t>
            </a:r>
            <a:r>
              <a:rPr lang="ru-RU" dirty="0" err="1"/>
              <a:t>констативен</a:t>
            </a:r>
            <a:r>
              <a:rPr lang="ru-RU" dirty="0"/>
              <a:t> протокол за </a:t>
            </a:r>
            <a:r>
              <a:rPr lang="ru-RU" dirty="0" err="1"/>
              <a:t>установеното</a:t>
            </a:r>
            <a:r>
              <a:rPr lang="ru-RU" dirty="0"/>
              <a:t> </a:t>
            </a:r>
            <a:r>
              <a:rPr lang="ru-RU" dirty="0" err="1"/>
              <a:t>несъответствие</a:t>
            </a:r>
            <a:r>
              <a:rPr lang="ru-RU" dirty="0"/>
              <a:t>, за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незабавно</a:t>
            </a:r>
            <a:r>
              <a:rPr lang="ru-RU" dirty="0"/>
              <a:t> се </a:t>
            </a:r>
            <a:r>
              <a:rPr lang="ru-RU" dirty="0" err="1"/>
              <a:t>уведомява</a:t>
            </a:r>
            <a:r>
              <a:rPr lang="ru-RU" dirty="0"/>
              <a:t> РИК. </a:t>
            </a:r>
          </a:p>
          <a:p>
            <a:r>
              <a:rPr lang="ru-RU" dirty="0"/>
              <a:t>По </a:t>
            </a:r>
            <a:r>
              <a:rPr lang="ru-RU" dirty="0" err="1"/>
              <a:t>същия</a:t>
            </a:r>
            <a:r>
              <a:rPr lang="ru-RU" dirty="0"/>
              <a:t> начин се </a:t>
            </a:r>
            <a:r>
              <a:rPr lang="ru-RU" dirty="0" err="1"/>
              <a:t>процедира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b="1" dirty="0" err="1"/>
              <a:t>несъответствие</a:t>
            </a:r>
            <a:r>
              <a:rPr lang="ru-RU" b="1" dirty="0"/>
              <a:t> между </a:t>
            </a:r>
            <a:r>
              <a:rPr lang="ru-RU" b="1" dirty="0" err="1"/>
              <a:t>идентификационния</a:t>
            </a:r>
            <a:r>
              <a:rPr lang="ru-RU" b="1" dirty="0"/>
              <a:t> номер на </a:t>
            </a:r>
            <a:r>
              <a:rPr lang="ru-RU" b="1" dirty="0" err="1"/>
              <a:t>машината</a:t>
            </a:r>
            <a:r>
              <a:rPr lang="ru-RU" b="1" dirty="0"/>
              <a:t> и номера на </a:t>
            </a:r>
            <a:r>
              <a:rPr lang="ru-RU" b="1" dirty="0" err="1"/>
              <a:t>куфара</a:t>
            </a:r>
            <a:r>
              <a:rPr lang="ru-RU" dirty="0"/>
              <a:t>.</a:t>
            </a:r>
          </a:p>
          <a:p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108" y="3568700"/>
            <a:ext cx="4112479" cy="31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Контейнер за съдържа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86" y="0"/>
            <a:ext cx="679302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52" y="647700"/>
            <a:ext cx="7253747" cy="5778500"/>
          </a:xfrm>
        </p:spPr>
      </p:pic>
    </p:spTree>
    <p:extLst>
      <p:ext uri="{BB962C8B-B14F-4D97-AF65-F5344CB8AC3E}">
        <p14:creationId xmlns:p14="http://schemas.microsoft.com/office/powerpoint/2010/main" val="28112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0"/>
            <a:ext cx="6235700" cy="6578600"/>
          </a:xfrm>
        </p:spPr>
      </p:pic>
    </p:spTree>
    <p:extLst>
      <p:ext uri="{BB962C8B-B14F-4D97-AF65-F5344CB8AC3E}">
        <p14:creationId xmlns:p14="http://schemas.microsoft.com/office/powerpoint/2010/main" val="34218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152400"/>
            <a:ext cx="5372100" cy="6553200"/>
          </a:xfrm>
        </p:spPr>
      </p:pic>
    </p:spTree>
    <p:extLst>
      <p:ext uri="{BB962C8B-B14F-4D97-AF65-F5344CB8AC3E}">
        <p14:creationId xmlns:p14="http://schemas.microsoft.com/office/powerpoint/2010/main" val="17417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7411" y="1082842"/>
            <a:ext cx="10515600" cy="5190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600" b="1" dirty="0"/>
              <a:t>т. </a:t>
            </a:r>
            <a:r>
              <a:rPr lang="en-US" sz="3600" b="1" dirty="0"/>
              <a:t>1</a:t>
            </a:r>
            <a:r>
              <a:rPr lang="bg-BG" sz="3600" b="1" dirty="0"/>
              <a:t> = „а“ + „б</a:t>
            </a:r>
            <a:r>
              <a:rPr lang="bg-BG" sz="3600" b="1" dirty="0" smtClean="0"/>
              <a:t>“</a:t>
            </a:r>
          </a:p>
          <a:p>
            <a:pPr marL="0" indent="0">
              <a:buNone/>
            </a:pPr>
            <a:endParaRPr lang="bg-BG" b="1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b="1" dirty="0"/>
              <a:t> </a:t>
            </a:r>
            <a:endParaRPr lang="bg-BG" dirty="0"/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572" y="2009553"/>
            <a:ext cx="6553200" cy="34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828675" y="1859340"/>
            <a:ext cx="83153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/>
              <a:t>т. 3 = т. 5 </a:t>
            </a:r>
            <a:endParaRPr lang="bg-BG" sz="3200" dirty="0"/>
          </a:p>
          <a:p>
            <a:r>
              <a:rPr lang="bg-BG" b="1" dirty="0"/>
              <a:t> 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66" y="3045122"/>
            <a:ext cx="6820341" cy="115268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4852987"/>
            <a:ext cx="7291388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>
                <a:latin typeface="+mn-lt"/>
                <a:ea typeface="+mn-ea"/>
                <a:cs typeface="+mn-cs"/>
              </a:rPr>
              <a:t>т. 3 = или </a:t>
            </a:r>
            <a:r>
              <a:rPr lang="en-US" sz="3600" b="1" dirty="0">
                <a:latin typeface="+mn-lt"/>
                <a:ea typeface="+mn-ea"/>
                <a:cs typeface="+mn-cs"/>
              </a:rPr>
              <a:t>&lt;</a:t>
            </a:r>
            <a:r>
              <a:rPr lang="bg-BG" sz="3600" b="1" dirty="0">
                <a:latin typeface="+mn-lt"/>
                <a:ea typeface="+mn-ea"/>
                <a:cs typeface="+mn-cs"/>
              </a:rPr>
              <a:t> т. 1 + т. 2</a:t>
            </a:r>
            <a:br>
              <a:rPr lang="bg-BG" sz="3600" b="1" dirty="0">
                <a:latin typeface="+mn-lt"/>
                <a:ea typeface="+mn-ea"/>
                <a:cs typeface="+mn-cs"/>
              </a:rPr>
            </a:br>
            <a:endParaRPr lang="bg-BG" sz="3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58" y="1885077"/>
            <a:ext cx="6506483" cy="113363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3213099"/>
            <a:ext cx="7000875" cy="111442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764087"/>
            <a:ext cx="73247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А = по т. 4 + т. 5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667396"/>
            <a:ext cx="6534150" cy="254317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5572919"/>
            <a:ext cx="6381750" cy="100965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975" y="1197173"/>
            <a:ext cx="6534150" cy="12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68883" y="1511084"/>
            <a:ext cx="9792587" cy="4351338"/>
          </a:xfrm>
        </p:spPr>
        <p:txBody>
          <a:bodyPr/>
          <a:lstStyle/>
          <a:p>
            <a:pPr marL="0" indent="0">
              <a:buNone/>
            </a:pPr>
            <a:r>
              <a:rPr lang="bg-BG" b="1" dirty="0"/>
              <a:t>т. 9 = т. </a:t>
            </a:r>
            <a:r>
              <a:rPr lang="bg-BG" b="1" dirty="0" smtClean="0"/>
              <a:t>8</a:t>
            </a:r>
          </a:p>
          <a:p>
            <a:pPr marL="0" indent="0">
              <a:buNone/>
            </a:pPr>
            <a:r>
              <a:rPr lang="bg-BG" b="1" dirty="0" smtClean="0"/>
              <a:t>Пример:</a:t>
            </a:r>
            <a:endParaRPr lang="bg-BG" dirty="0"/>
          </a:p>
          <a:p>
            <a:pPr marL="0" indent="0">
              <a:buNone/>
            </a:pPr>
            <a:r>
              <a:rPr lang="bg-BG" b="1" dirty="0"/>
              <a:t> </a:t>
            </a:r>
            <a:endParaRPr lang="bg-BG" dirty="0"/>
          </a:p>
          <a:p>
            <a:endParaRPr lang="bg-BG" dirty="0"/>
          </a:p>
        </p:txBody>
      </p:sp>
      <p:pic>
        <p:nvPicPr>
          <p:cNvPr id="7" name="Контейнер за съдържа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86" y="0"/>
            <a:ext cx="6793027" cy="6705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Ръкопис 12"/>
              <p14:cNvContentPartPr/>
              <p14:nvPr/>
            </p14:nvContentPartPr>
            <p14:xfrm>
              <a:off x="9439095" y="1418025"/>
              <a:ext cx="210240" cy="2068560"/>
            </p14:xfrm>
          </p:contentPart>
        </mc:Choice>
        <mc:Fallback xmlns="">
          <p:pic>
            <p:nvPicPr>
              <p:cNvPr id="13" name="Ръкопис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27215" y="1406145"/>
                <a:ext cx="234000" cy="20923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Шестоъгълник 16"/>
          <p:cNvSpPr/>
          <p:nvPr/>
        </p:nvSpPr>
        <p:spPr>
          <a:xfrm>
            <a:off x="9451260" y="3886920"/>
            <a:ext cx="244440" cy="211680"/>
          </a:xfrm>
          <a:prstGeom prst="hexagon">
            <a:avLst>
              <a:gd name="adj" fmla="val 28827"/>
              <a:gd name="vf" fmla="val 115470"/>
            </a:avLst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Ръкопис 18"/>
              <p14:cNvContentPartPr/>
              <p14:nvPr/>
            </p14:nvContentPartPr>
            <p14:xfrm>
              <a:off x="8981895" y="5343465"/>
              <a:ext cx="229320" cy="390960"/>
            </p14:xfrm>
          </p:contentPart>
        </mc:Choice>
        <mc:Fallback xmlns="">
          <p:pic>
            <p:nvPicPr>
              <p:cNvPr id="19" name="Ръкопис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70015" y="5331585"/>
                <a:ext cx="253080" cy="41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3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37684" y="625642"/>
            <a:ext cx="10132828" cy="5551321"/>
          </a:xfrm>
        </p:spPr>
        <p:txBody>
          <a:bodyPr/>
          <a:lstStyle/>
          <a:p>
            <a:pPr marL="0" indent="0">
              <a:buNone/>
            </a:pPr>
            <a:r>
              <a:rPr lang="bg-BG" b="1" dirty="0"/>
              <a:t>т. 5 = т. 6 + т. 7  + т. 9</a:t>
            </a:r>
            <a:endParaRPr lang="bg-BG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57301"/>
            <a:ext cx="7785100" cy="329587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4727566"/>
            <a:ext cx="7696199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889000"/>
            <a:ext cx="10515600" cy="5287963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Представителят</a:t>
            </a:r>
            <a:r>
              <a:rPr lang="ru-RU" dirty="0"/>
              <a:t> на „</a:t>
            </a:r>
            <a:r>
              <a:rPr lang="ru-RU" dirty="0" err="1"/>
              <a:t>Сиела</a:t>
            </a:r>
            <a:r>
              <a:rPr lang="ru-RU" dirty="0"/>
              <a:t> Норма“ АД, в </a:t>
            </a:r>
            <a:r>
              <a:rPr lang="ru-RU" dirty="0" err="1"/>
              <a:t>присъствието</a:t>
            </a:r>
            <a:r>
              <a:rPr lang="ru-RU" dirty="0"/>
              <a:t> на </a:t>
            </a:r>
            <a:r>
              <a:rPr lang="ru-RU" dirty="0" err="1"/>
              <a:t>членовете</a:t>
            </a:r>
            <a:r>
              <a:rPr lang="ru-RU" dirty="0"/>
              <a:t> на СИК, </a:t>
            </a:r>
            <a:r>
              <a:rPr lang="ru-RU" dirty="0" err="1"/>
              <a:t>инсталира</a:t>
            </a:r>
            <a:r>
              <a:rPr lang="ru-RU" dirty="0"/>
              <a:t> </a:t>
            </a:r>
            <a:r>
              <a:rPr lang="ru-RU" dirty="0" err="1"/>
              <a:t>машината</a:t>
            </a:r>
            <a:r>
              <a:rPr lang="ru-RU" dirty="0"/>
              <a:t> за </a:t>
            </a:r>
            <a:r>
              <a:rPr lang="ru-RU" dirty="0" err="1"/>
              <a:t>гласуване</a:t>
            </a:r>
            <a:r>
              <a:rPr lang="ru-RU" dirty="0"/>
              <a:t> и </a:t>
            </a:r>
            <a:r>
              <a:rPr lang="ru-RU" dirty="0" err="1"/>
              <a:t>поставя</a:t>
            </a:r>
            <a:r>
              <a:rPr lang="ru-RU" dirty="0"/>
              <a:t> в </a:t>
            </a:r>
            <a:r>
              <a:rPr lang="ru-RU" dirty="0" err="1"/>
              <a:t>нея</a:t>
            </a:r>
            <a:r>
              <a:rPr lang="ru-RU" dirty="0"/>
              <a:t> </a:t>
            </a:r>
            <a:r>
              <a:rPr lang="ru-RU" dirty="0" err="1"/>
              <a:t>ролка</a:t>
            </a:r>
            <a:r>
              <a:rPr lang="ru-RU" dirty="0"/>
              <a:t> </a:t>
            </a:r>
            <a:r>
              <a:rPr lang="ru-RU" dirty="0" err="1"/>
              <a:t>специализирана</a:t>
            </a:r>
            <a:r>
              <a:rPr lang="ru-RU" dirty="0"/>
              <a:t> хартия за </a:t>
            </a:r>
            <a:r>
              <a:rPr lang="ru-RU" dirty="0" err="1"/>
              <a:t>бюлетини</a:t>
            </a:r>
            <a:r>
              <a:rPr lang="ru-RU" dirty="0"/>
              <a:t> от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/>
              <a:t>, </a:t>
            </a:r>
            <a:r>
              <a:rPr lang="ru-RU" dirty="0" err="1"/>
              <a:t>предоставена</a:t>
            </a:r>
            <a:r>
              <a:rPr lang="ru-RU" dirty="0"/>
              <a:t> от СИК. </a:t>
            </a:r>
            <a:r>
              <a:rPr lang="ru-RU" dirty="0" err="1"/>
              <a:t>Останалите</a:t>
            </a:r>
            <a:r>
              <a:rPr lang="ru-RU" dirty="0"/>
              <a:t> две </a:t>
            </a:r>
            <a:r>
              <a:rPr lang="ru-RU" dirty="0" err="1"/>
              <a:t>ролки</a:t>
            </a:r>
            <a:r>
              <a:rPr lang="ru-RU" dirty="0"/>
              <a:t> се </a:t>
            </a:r>
            <a:r>
              <a:rPr lang="ru-RU" dirty="0" err="1"/>
              <a:t>съхраняват</a:t>
            </a:r>
            <a:r>
              <a:rPr lang="ru-RU" dirty="0"/>
              <a:t> от СИК. </a:t>
            </a:r>
            <a:endParaRPr lang="ru-RU" dirty="0" smtClean="0"/>
          </a:p>
          <a:p>
            <a:pPr marL="0" indent="0">
              <a:buNone/>
            </a:pPr>
            <a:endParaRPr lang="ru-RU" sz="1100" dirty="0" smtClean="0"/>
          </a:p>
          <a:p>
            <a:r>
              <a:rPr lang="ru-RU" dirty="0" err="1" smtClean="0"/>
              <a:t>Машината</a:t>
            </a:r>
            <a:r>
              <a:rPr lang="ru-RU" dirty="0" smtClean="0"/>
              <a:t> </a:t>
            </a:r>
            <a:r>
              <a:rPr lang="ru-RU" dirty="0" err="1"/>
              <a:t>разпечатва</a:t>
            </a:r>
            <a:r>
              <a:rPr lang="ru-RU" dirty="0"/>
              <a:t> </a:t>
            </a:r>
            <a:r>
              <a:rPr lang="ru-RU" dirty="0" err="1"/>
              <a:t>разписка</a:t>
            </a:r>
            <a:r>
              <a:rPr lang="ru-RU" dirty="0"/>
              <a:t> за </a:t>
            </a:r>
            <a:r>
              <a:rPr lang="ru-RU" dirty="0" err="1"/>
              <a:t>текущо</a:t>
            </a:r>
            <a:r>
              <a:rPr lang="ru-RU" dirty="0"/>
              <a:t> </a:t>
            </a:r>
            <a:r>
              <a:rPr lang="ru-RU" dirty="0" err="1"/>
              <a:t>състояние</a:t>
            </a:r>
            <a:r>
              <a:rPr lang="ru-RU" dirty="0"/>
              <a:t>. </a:t>
            </a:r>
            <a:r>
              <a:rPr lang="ru-RU" dirty="0" err="1"/>
              <a:t>Хеш</a:t>
            </a:r>
            <a:r>
              <a:rPr lang="ru-RU" dirty="0"/>
              <a:t> </a:t>
            </a:r>
            <a:r>
              <a:rPr lang="ru-RU" dirty="0" err="1"/>
              <a:t>кодът</a:t>
            </a:r>
            <a:r>
              <a:rPr lang="ru-RU" dirty="0"/>
              <a:t> от </a:t>
            </a:r>
            <a:r>
              <a:rPr lang="ru-RU" dirty="0" err="1"/>
              <a:t>разписката</a:t>
            </a:r>
            <a:r>
              <a:rPr lang="ru-RU" dirty="0"/>
              <a:t> се </a:t>
            </a:r>
            <a:r>
              <a:rPr lang="ru-RU" dirty="0" err="1"/>
              <a:t>сравнява</a:t>
            </a:r>
            <a:r>
              <a:rPr lang="ru-RU" dirty="0"/>
              <a:t> с получения в запечатан </a:t>
            </a:r>
            <a:r>
              <a:rPr lang="ru-RU" dirty="0" err="1"/>
              <a:t>плик</a:t>
            </a:r>
            <a:r>
              <a:rPr lang="ru-RU" dirty="0"/>
              <a:t> </a:t>
            </a:r>
            <a:r>
              <a:rPr lang="ru-RU" dirty="0" err="1"/>
              <a:t>криптографски</a:t>
            </a:r>
            <a:r>
              <a:rPr lang="ru-RU" dirty="0"/>
              <a:t> идентификатор за </a:t>
            </a:r>
            <a:r>
              <a:rPr lang="ru-RU" dirty="0" err="1"/>
              <a:t>текущата</a:t>
            </a:r>
            <a:r>
              <a:rPr lang="ru-RU" dirty="0"/>
              <a:t> версия на </a:t>
            </a:r>
            <a:r>
              <a:rPr lang="ru-RU" dirty="0" err="1"/>
              <a:t>използвания</a:t>
            </a:r>
            <a:r>
              <a:rPr lang="ru-RU" dirty="0"/>
              <a:t> </a:t>
            </a:r>
            <a:r>
              <a:rPr lang="ru-RU" dirty="0" err="1"/>
              <a:t>софтуер</a:t>
            </a:r>
            <a:r>
              <a:rPr lang="ru-RU" dirty="0"/>
              <a:t>. В случай че </a:t>
            </a:r>
            <a:r>
              <a:rPr lang="ru-RU" dirty="0" err="1"/>
              <a:t>хеш</a:t>
            </a:r>
            <a:r>
              <a:rPr lang="ru-RU" dirty="0"/>
              <a:t> </a:t>
            </a:r>
            <a:r>
              <a:rPr lang="ru-RU" dirty="0" err="1"/>
              <a:t>кодът</a:t>
            </a:r>
            <a:r>
              <a:rPr lang="ru-RU" dirty="0"/>
              <a:t> не </a:t>
            </a:r>
            <a:r>
              <a:rPr lang="ru-RU" dirty="0" err="1"/>
              <a:t>съвпада</a:t>
            </a:r>
            <a:r>
              <a:rPr lang="ru-RU" dirty="0"/>
              <a:t>, </a:t>
            </a:r>
            <a:r>
              <a:rPr lang="ru-RU" dirty="0" err="1"/>
              <a:t>незабавно</a:t>
            </a:r>
            <a:r>
              <a:rPr lang="ru-RU" dirty="0"/>
              <a:t> се </a:t>
            </a:r>
            <a:r>
              <a:rPr lang="ru-RU" dirty="0" err="1"/>
              <a:t>уведомява</a:t>
            </a:r>
            <a:r>
              <a:rPr lang="ru-RU" dirty="0"/>
              <a:t> РИК. </a:t>
            </a:r>
            <a:endParaRPr lang="ru-RU" dirty="0" smtClean="0"/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dirty="0" err="1" smtClean="0"/>
              <a:t>Разписката</a:t>
            </a:r>
            <a:r>
              <a:rPr lang="ru-RU" dirty="0"/>
              <a:t>, </a:t>
            </a:r>
            <a:r>
              <a:rPr lang="ru-RU" dirty="0" err="1"/>
              <a:t>петте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 и ПИН-</a:t>
            </a:r>
            <a:r>
              <a:rPr lang="ru-RU" dirty="0" err="1"/>
              <a:t>кодът</a:t>
            </a:r>
            <a:r>
              <a:rPr lang="ru-RU" dirty="0"/>
              <a:t> се поставят в </a:t>
            </a:r>
            <a:r>
              <a:rPr lang="ru-RU" dirty="0" err="1"/>
              <a:t>плик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се </a:t>
            </a:r>
            <a:r>
              <a:rPr lang="ru-RU" dirty="0" err="1"/>
              <a:t>запечатва</a:t>
            </a:r>
            <a:r>
              <a:rPr lang="ru-RU" dirty="0"/>
              <a:t> и се </a:t>
            </a:r>
            <a:r>
              <a:rPr lang="ru-RU" dirty="0" err="1"/>
              <a:t>подписва</a:t>
            </a:r>
            <a:r>
              <a:rPr lang="ru-RU" dirty="0"/>
              <a:t> от </a:t>
            </a:r>
            <a:r>
              <a:rPr lang="ru-RU" dirty="0" err="1"/>
              <a:t>присъстващите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СИК.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438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200" b="1" dirty="0"/>
              <a:t>т. 8 = числата по т. 10 + „без преференции</a:t>
            </a:r>
            <a:r>
              <a:rPr lang="bg-BG" sz="3200" b="1" dirty="0" smtClean="0"/>
              <a:t>“</a:t>
            </a:r>
            <a:br>
              <a:rPr lang="bg-BG" sz="3200" b="1" dirty="0" smtClean="0"/>
            </a:br>
            <a:r>
              <a:rPr lang="bg-BG" sz="3200" b="1" dirty="0" smtClean="0"/>
              <a:t>Пример:</a:t>
            </a:r>
            <a:r>
              <a:rPr lang="bg-BG" sz="3200" b="1" dirty="0"/>
              <a:t/>
            </a:r>
            <a:br>
              <a:rPr lang="bg-BG" sz="3200" b="1" dirty="0"/>
            </a:br>
            <a:endParaRPr lang="bg-BG" sz="3200" b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900" y="4276470"/>
            <a:ext cx="8845300" cy="2148735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22" y="1845425"/>
            <a:ext cx="8503920" cy="22573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Ръкопис 24"/>
              <p14:cNvContentPartPr/>
              <p14:nvPr/>
            </p14:nvContentPartPr>
            <p14:xfrm>
              <a:off x="8891318" y="2827326"/>
              <a:ext cx="663480" cy="987120"/>
            </p14:xfrm>
          </p:contentPart>
        </mc:Choice>
        <mc:Fallback xmlns="">
          <p:pic>
            <p:nvPicPr>
              <p:cNvPr id="25" name="Ръкопис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9438" y="2815446"/>
                <a:ext cx="68724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Ръкопис 31"/>
              <p14:cNvContentPartPr/>
              <p14:nvPr/>
            </p14:nvContentPartPr>
            <p14:xfrm>
              <a:off x="2683118" y="2851446"/>
              <a:ext cx="445320" cy="914760"/>
            </p14:xfrm>
          </p:contentPart>
        </mc:Choice>
        <mc:Fallback xmlns="">
          <p:pic>
            <p:nvPicPr>
              <p:cNvPr id="32" name="Ръкопис 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1238" y="2839566"/>
                <a:ext cx="46908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Ръкопис 37"/>
              <p14:cNvContentPartPr/>
              <p14:nvPr/>
            </p14:nvContentPartPr>
            <p14:xfrm>
              <a:off x="8746958" y="6761766"/>
              <a:ext cx="12240" cy="360"/>
            </p14:xfrm>
          </p:contentPart>
        </mc:Choice>
        <mc:Fallback xmlns="">
          <p:pic>
            <p:nvPicPr>
              <p:cNvPr id="38" name="Ръкопис 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35078" y="6749886"/>
                <a:ext cx="36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Ръкопис 6"/>
              <p14:cNvContentPartPr/>
              <p14:nvPr/>
            </p14:nvContentPartPr>
            <p14:xfrm>
              <a:off x="2819220" y="4711700"/>
              <a:ext cx="4077360" cy="889200"/>
            </p14:xfrm>
          </p:contentPart>
        </mc:Choice>
        <mc:Fallback xmlns="">
          <p:pic>
            <p:nvPicPr>
              <p:cNvPr id="7" name="Ръкопис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7340" y="4699820"/>
                <a:ext cx="4101120" cy="91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57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631767"/>
            <a:ext cx="10515600" cy="1058921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Внимание!!!</a:t>
            </a:r>
            <a:br>
              <a:rPr lang="bg-BG" b="1" dirty="0" smtClean="0"/>
            </a:b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044931"/>
            <a:ext cx="10515600" cy="4132032"/>
          </a:xfrm>
        </p:spPr>
        <p:txBody>
          <a:bodyPr>
            <a:normAutofit/>
          </a:bodyPr>
          <a:lstStyle/>
          <a:p>
            <a:r>
              <a:rPr lang="bg-BG" dirty="0" smtClean="0"/>
              <a:t>При нанасяне на преференциите да се види предварително колко е броя на кандидатите в съответната листа. Това се прави с цел да не се допуска грешка при вписване на преференциите на несъществуващ кандидат.</a:t>
            </a:r>
          </a:p>
          <a:p>
            <a:r>
              <a:rPr lang="bg-BG" dirty="0" smtClean="0"/>
              <a:t>Пример: Ако кандидатската листа е от 5 члена, а са вписани преференции на номер 106.</a:t>
            </a:r>
          </a:p>
          <a:p>
            <a:pPr marL="0" indent="0">
              <a:buNone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771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215900"/>
            <a:ext cx="5397500" cy="6477000"/>
          </a:xfrm>
        </p:spPr>
      </p:pic>
    </p:spTree>
    <p:extLst>
      <p:ext uri="{BB962C8B-B14F-4D97-AF65-F5344CB8AC3E}">
        <p14:creationId xmlns:p14="http://schemas.microsoft.com/office/powerpoint/2010/main" val="16070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86" y="228600"/>
            <a:ext cx="5186228" cy="6299200"/>
          </a:xfrm>
        </p:spPr>
      </p:pic>
    </p:spTree>
    <p:extLst>
      <p:ext uri="{BB962C8B-B14F-4D97-AF65-F5344CB8AC3E}">
        <p14:creationId xmlns:p14="http://schemas.microsoft.com/office/powerpoint/2010/main" val="19082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1" y="698500"/>
            <a:ext cx="7409320" cy="5372100"/>
          </a:xfrm>
        </p:spPr>
      </p:pic>
    </p:spTree>
    <p:extLst>
      <p:ext uri="{BB962C8B-B14F-4D97-AF65-F5344CB8AC3E}">
        <p14:creationId xmlns:p14="http://schemas.microsoft.com/office/powerpoint/2010/main" val="31385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01600"/>
            <a:ext cx="6022859" cy="6756400"/>
          </a:xfrm>
        </p:spPr>
      </p:pic>
    </p:spTree>
    <p:extLst>
      <p:ext uri="{BB962C8B-B14F-4D97-AF65-F5344CB8AC3E}">
        <p14:creationId xmlns:p14="http://schemas.microsoft.com/office/powerpoint/2010/main" val="3590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16" y="0"/>
            <a:ext cx="7116168" cy="6642099"/>
          </a:xfrm>
        </p:spPr>
      </p:pic>
    </p:spTree>
    <p:extLst>
      <p:ext uri="{BB962C8B-B14F-4D97-AF65-F5344CB8AC3E}">
        <p14:creationId xmlns:p14="http://schemas.microsoft.com/office/powerpoint/2010/main" val="16352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825500"/>
            <a:ext cx="7042615" cy="5168899"/>
          </a:xfrm>
        </p:spPr>
      </p:pic>
    </p:spTree>
    <p:extLst>
      <p:ext uri="{BB962C8B-B14F-4D97-AF65-F5344CB8AC3E}">
        <p14:creationId xmlns:p14="http://schemas.microsoft.com/office/powerpoint/2010/main" val="19031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1" y="330200"/>
            <a:ext cx="5446176" cy="6527800"/>
          </a:xfrm>
        </p:spPr>
      </p:pic>
    </p:spTree>
    <p:extLst>
      <p:ext uri="{BB962C8B-B14F-4D97-AF65-F5344CB8AC3E}">
        <p14:creationId xmlns:p14="http://schemas.microsoft.com/office/powerpoint/2010/main" val="19148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495300"/>
            <a:ext cx="5143500" cy="6070600"/>
          </a:xfrm>
        </p:spPr>
      </p:pic>
    </p:spTree>
    <p:extLst>
      <p:ext uri="{BB962C8B-B14F-4D97-AF65-F5344CB8AC3E}">
        <p14:creationId xmlns:p14="http://schemas.microsoft.com/office/powerpoint/2010/main" val="30650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bg-BG" sz="3600" b="1" i="1" dirty="0"/>
              <a:t>Действия по подготовка на изборното </a:t>
            </a:r>
            <a:r>
              <a:rPr lang="bg-BG" sz="3600" b="1" i="1" dirty="0" smtClean="0"/>
              <a:t>помещение</a:t>
            </a:r>
            <a:endParaRPr lang="bg-BG" sz="36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153" y="1168400"/>
            <a:ext cx="3989547" cy="54991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724" y="1420262"/>
            <a:ext cx="4165942" cy="52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/>
              <a:t>Контроли:</a:t>
            </a:r>
            <a:endParaRPr lang="bg-BG" sz="32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26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200" b="1" dirty="0" smtClean="0"/>
              <a:t>т</a:t>
            </a:r>
            <a:r>
              <a:rPr lang="bg-BG" sz="3200" b="1" dirty="0"/>
              <a:t>. 3 = т. 5 </a:t>
            </a:r>
            <a:endParaRPr lang="bg-BG" sz="3200" b="1" dirty="0" smtClean="0"/>
          </a:p>
          <a:p>
            <a:pPr marL="0" indent="0">
              <a:buNone/>
            </a:pPr>
            <a:r>
              <a:rPr lang="bg-BG" sz="3200" b="1" dirty="0" smtClean="0"/>
              <a:t>т</a:t>
            </a:r>
            <a:r>
              <a:rPr lang="bg-BG" sz="3200" b="1" dirty="0"/>
              <a:t>. 3 = или </a:t>
            </a:r>
            <a:r>
              <a:rPr lang="en-US" sz="3200" b="1" dirty="0"/>
              <a:t>&lt;  </a:t>
            </a:r>
            <a:r>
              <a:rPr lang="bg-BG" sz="3200" b="1" dirty="0"/>
              <a:t>т. 1 + т. </a:t>
            </a:r>
            <a:r>
              <a:rPr lang="bg-BG" sz="3200" b="1" dirty="0" smtClean="0"/>
              <a:t>2</a:t>
            </a:r>
            <a:endParaRPr lang="bg-BG" sz="3200" dirty="0"/>
          </a:p>
          <a:p>
            <a:pPr marL="0" indent="0">
              <a:buNone/>
            </a:pPr>
            <a:r>
              <a:rPr lang="bg-BG" sz="3200" b="1" dirty="0"/>
              <a:t>А = т. 4 + т. </a:t>
            </a:r>
            <a:r>
              <a:rPr lang="bg-BG" sz="3200" b="1" dirty="0" smtClean="0"/>
              <a:t>5</a:t>
            </a:r>
            <a:endParaRPr lang="bg-BG" sz="3200" dirty="0"/>
          </a:p>
          <a:p>
            <a:pPr marL="0" indent="0">
              <a:buNone/>
            </a:pPr>
            <a:r>
              <a:rPr lang="bg-BG" sz="3200" b="1" dirty="0"/>
              <a:t>т. </a:t>
            </a:r>
            <a:r>
              <a:rPr lang="en-GB" sz="3200" b="1" dirty="0"/>
              <a:t>9 </a:t>
            </a:r>
            <a:r>
              <a:rPr lang="bg-BG" sz="3200" b="1" dirty="0"/>
              <a:t>= т. </a:t>
            </a:r>
            <a:r>
              <a:rPr lang="en-GB" sz="3200" b="1" dirty="0" smtClean="0"/>
              <a:t>8</a:t>
            </a:r>
            <a:endParaRPr lang="bg-BG" sz="3200" dirty="0"/>
          </a:p>
          <a:p>
            <a:pPr marL="0" indent="0">
              <a:buNone/>
            </a:pPr>
            <a:r>
              <a:rPr lang="bg-BG" sz="3200" b="1" dirty="0"/>
              <a:t>т. 5 = т. 6 + т. 7 + т. </a:t>
            </a:r>
            <a:r>
              <a:rPr lang="bg-BG" sz="3200" b="1" dirty="0" smtClean="0"/>
              <a:t>9</a:t>
            </a:r>
            <a:endParaRPr lang="bg-BG" sz="3200" dirty="0"/>
          </a:p>
          <a:p>
            <a:pPr marL="0" indent="0">
              <a:buNone/>
            </a:pPr>
            <a:r>
              <a:rPr lang="bg-BG" sz="3200" b="1" dirty="0"/>
              <a:t>т. 8 = т. 10 + „без преференции</a:t>
            </a:r>
            <a:r>
              <a:rPr lang="bg-BG" sz="3200" b="1" dirty="0" smtClean="0"/>
              <a:t>“</a:t>
            </a:r>
          </a:p>
          <a:p>
            <a:pPr marL="0" indent="0">
              <a:buNone/>
            </a:pPr>
            <a:endParaRPr lang="bg-BG" sz="3200" b="1" dirty="0"/>
          </a:p>
          <a:p>
            <a:pPr marL="0" indent="0">
              <a:buNone/>
            </a:pPr>
            <a:endParaRPr lang="bg-BG" sz="3200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698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Важно!!!</a:t>
            </a:r>
            <a:br>
              <a:rPr lang="bg-BG" b="1" dirty="0" smtClean="0"/>
            </a:b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b="1" dirty="0"/>
              <a:t>Кандидатската листа на </a:t>
            </a:r>
            <a:r>
              <a:rPr lang="bg-BG" b="1" u="sng" dirty="0"/>
              <a:t>БСП за България </a:t>
            </a:r>
            <a:r>
              <a:rPr lang="bg-BG" b="1" dirty="0"/>
              <a:t>е с 8 </a:t>
            </a:r>
            <a:r>
              <a:rPr lang="bg-BG" b="1" dirty="0" smtClean="0"/>
              <a:t>кандидати</a:t>
            </a:r>
            <a:r>
              <a:rPr lang="bg-BG" b="1" dirty="0"/>
              <a:t>.</a:t>
            </a:r>
          </a:p>
          <a:p>
            <a:pPr marL="0" indent="0">
              <a:buNone/>
            </a:pPr>
            <a:r>
              <a:rPr lang="bg-BG" b="1" dirty="0"/>
              <a:t>!!!! Номер 7 е заличен и остава празно място. Което означава, </a:t>
            </a:r>
            <a:r>
              <a:rPr lang="bg-BG" b="1" dirty="0" smtClean="0"/>
              <a:t>че в </a:t>
            </a:r>
            <a:r>
              <a:rPr lang="bg-BG" dirty="0"/>
              <a:t>таблицата за преференции под номер 107 не се вписват такива</a:t>
            </a:r>
            <a:r>
              <a:rPr lang="bg-BG" dirty="0" smtClean="0"/>
              <a:t>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b="1" dirty="0"/>
              <a:t>Кандидатската листа на </a:t>
            </a:r>
            <a:r>
              <a:rPr lang="bg-BG" b="1" u="sng" dirty="0"/>
              <a:t>З</a:t>
            </a:r>
            <a:r>
              <a:rPr lang="bg-BG" b="1" u="sng" dirty="0" smtClean="0"/>
              <a:t>а  Велика България </a:t>
            </a:r>
            <a:r>
              <a:rPr lang="bg-BG" b="1" dirty="0"/>
              <a:t>е с </a:t>
            </a:r>
            <a:r>
              <a:rPr lang="bg-BG" b="1" dirty="0" smtClean="0"/>
              <a:t>6 кандидати.</a:t>
            </a:r>
          </a:p>
          <a:p>
            <a:pPr marL="0" indent="0">
              <a:buNone/>
            </a:pPr>
            <a:r>
              <a:rPr lang="bg-BG" b="1" dirty="0" smtClean="0"/>
              <a:t>!!!! </a:t>
            </a:r>
            <a:r>
              <a:rPr lang="bg-BG" b="1" dirty="0"/>
              <a:t>Номер </a:t>
            </a:r>
            <a:r>
              <a:rPr lang="bg-BG" b="1" dirty="0" smtClean="0"/>
              <a:t>5 и 6 е </a:t>
            </a:r>
            <a:r>
              <a:rPr lang="bg-BG" b="1" dirty="0"/>
              <a:t>заличен и остава празно място. Което означава, че в </a:t>
            </a:r>
            <a:r>
              <a:rPr lang="bg-BG" dirty="0"/>
              <a:t>таблицата за преференции под номер </a:t>
            </a:r>
            <a:r>
              <a:rPr lang="bg-BG" dirty="0" smtClean="0"/>
              <a:t>105 и номер 106 не </a:t>
            </a:r>
            <a:r>
              <a:rPr lang="bg-BG" dirty="0"/>
              <a:t>се вписват такива.</a:t>
            </a:r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500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65100"/>
            <a:ext cx="4703044" cy="6261100"/>
          </a:xfrm>
        </p:spPr>
      </p:pic>
    </p:spTree>
    <p:extLst>
      <p:ext uri="{BB962C8B-B14F-4D97-AF65-F5344CB8AC3E}">
        <p14:creationId xmlns:p14="http://schemas.microsoft.com/office/powerpoint/2010/main" val="19956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44" y="317500"/>
            <a:ext cx="5933455" cy="6134100"/>
          </a:xfrm>
        </p:spPr>
      </p:pic>
    </p:spTree>
    <p:extLst>
      <p:ext uri="{BB962C8B-B14F-4D97-AF65-F5344CB8AC3E}">
        <p14:creationId xmlns:p14="http://schemas.microsoft.com/office/powerpoint/2010/main" val="35703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406400"/>
            <a:ext cx="6936263" cy="6261100"/>
          </a:xfrm>
        </p:spPr>
      </p:pic>
    </p:spTree>
    <p:extLst>
      <p:ext uri="{BB962C8B-B14F-4D97-AF65-F5344CB8AC3E}">
        <p14:creationId xmlns:p14="http://schemas.microsoft.com/office/powerpoint/2010/main" val="16357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04" y="330200"/>
            <a:ext cx="5318996" cy="6350000"/>
          </a:xfrm>
        </p:spPr>
      </p:pic>
    </p:spTree>
    <p:extLst>
      <p:ext uri="{BB962C8B-B14F-4D97-AF65-F5344CB8AC3E}">
        <p14:creationId xmlns:p14="http://schemas.microsoft.com/office/powerpoint/2010/main" val="10778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79" y="723900"/>
            <a:ext cx="7106642" cy="5880100"/>
          </a:xfrm>
        </p:spPr>
      </p:pic>
    </p:spTree>
    <p:extLst>
      <p:ext uri="{BB962C8B-B14F-4D97-AF65-F5344CB8AC3E}">
        <p14:creationId xmlns:p14="http://schemas.microsoft.com/office/powerpoint/2010/main" val="40971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55600"/>
            <a:ext cx="5626100" cy="6172200"/>
          </a:xfrm>
        </p:spPr>
      </p:pic>
    </p:spTree>
    <p:extLst>
      <p:ext uri="{BB962C8B-B14F-4D97-AF65-F5344CB8AC3E}">
        <p14:creationId xmlns:p14="http://schemas.microsoft.com/office/powerpoint/2010/main" val="24015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469900"/>
            <a:ext cx="6299200" cy="6388100"/>
          </a:xfrm>
        </p:spPr>
      </p:pic>
    </p:spTree>
    <p:extLst>
      <p:ext uri="{BB962C8B-B14F-4D97-AF65-F5344CB8AC3E}">
        <p14:creationId xmlns:p14="http://schemas.microsoft.com/office/powerpoint/2010/main" val="5589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0"/>
            <a:ext cx="5842000" cy="6743700"/>
          </a:xfrm>
        </p:spPr>
      </p:pic>
    </p:spTree>
    <p:extLst>
      <p:ext uri="{BB962C8B-B14F-4D97-AF65-F5344CB8AC3E}">
        <p14:creationId xmlns:p14="http://schemas.microsoft.com/office/powerpoint/2010/main" val="7901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5438</Words>
  <Application>Microsoft Office PowerPoint</Application>
  <PresentationFormat>Широк екран</PresentationFormat>
  <Paragraphs>387</Paragraphs>
  <Slides>139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139</vt:i4>
      </vt:variant>
    </vt:vector>
  </HeadingPairs>
  <TitlesOfParts>
    <vt:vector size="144" baseType="lpstr">
      <vt:lpstr>Arial</vt:lpstr>
      <vt:lpstr>Calibri</vt:lpstr>
      <vt:lpstr>Calibri Light</vt:lpstr>
      <vt:lpstr>Wingdings</vt:lpstr>
      <vt:lpstr>Тема на Office</vt:lpstr>
      <vt:lpstr>РИК - Монтана</vt:lpstr>
      <vt:lpstr>І. ОБЩИ ПОЛОЖЕНИЯ </vt:lpstr>
      <vt:lpstr>Презентация на PowerPoint</vt:lpstr>
      <vt:lpstr>Презентация на PowerPoint</vt:lpstr>
      <vt:lpstr>ІІ. ПРЕДИЗБОРEН ДЕН – 8 юни 2024 г. </vt:lpstr>
      <vt:lpstr>Получаване на специализирано устройство за машинно гласуване (машина за гласуване)   </vt:lpstr>
      <vt:lpstr>Презентация на PowerPoint</vt:lpstr>
      <vt:lpstr>Презентация на PowerPoint</vt:lpstr>
      <vt:lpstr>Действия по подготовка на изборното помещение</vt:lpstr>
      <vt:lpstr>Презентация на PowerPoint</vt:lpstr>
      <vt:lpstr>Действия по подготовка на пространството пред изборното помещение и на сградата, в която се помещава избирателната секция</vt:lpstr>
      <vt:lpstr>Охрана на изборните помещения</vt:lpstr>
      <vt:lpstr>ІІІ. ИЗБОРЕН ДЕН – 9 юни 2024 г. </vt:lpstr>
      <vt:lpstr>Презентация на PowerPoint</vt:lpstr>
      <vt:lpstr>Действия след отварянето на помещението</vt:lpstr>
      <vt:lpstr>Презентация на PowerPoint</vt:lpstr>
      <vt:lpstr>Допускане до гласуване на избирателите – български граждани</vt:lpstr>
      <vt:lpstr>Документи за гласуване</vt:lpstr>
      <vt:lpstr>Презентация на PowerPoint</vt:lpstr>
      <vt:lpstr>Презентация на PowerPoint</vt:lpstr>
      <vt:lpstr>Презентация на PowerPoint</vt:lpstr>
      <vt:lpstr>Дописване на избиратели в допълнителната страница на избирателния списък (под чертата) в изборния ден</vt:lpstr>
      <vt:lpstr>Презентация на PowerPoint</vt:lpstr>
      <vt:lpstr>Презентация на PowerPoint</vt:lpstr>
      <vt:lpstr>Допускане до гласуване на гражданите на друга държава – членка на Европейския съюз в изборите за членове на Европейския парламент от Република България </vt:lpstr>
      <vt:lpstr>Гласуване с придружител. Списък за допълнително вписване на придружителите</vt:lpstr>
      <vt:lpstr>Презентация на PowerPoint</vt:lpstr>
      <vt:lpstr>Презентация на PowerPoint</vt:lpstr>
      <vt:lpstr>Не могат да бъдат придружители следните категории лица:</vt:lpstr>
      <vt:lpstr>Оспорване на отказ за допускане до гласуване и за вписване в изборния ден</vt:lpstr>
      <vt:lpstr>Гласуване</vt:lpstr>
      <vt:lpstr>Презентация на PowerPoint</vt:lpstr>
      <vt:lpstr>Презентация на PowerPoint</vt:lpstr>
      <vt:lpstr> Запълване на избирателна кутия с хартиени бюлетини</vt:lpstr>
      <vt:lpstr>Гласуване при сгрешена хартиена бюлетина </vt:lpstr>
      <vt:lpstr>Показан или заснет вот, хартиени бюлетини с несъответстващ номер (недействителни бюлетини)</vt:lpstr>
      <vt:lpstr>Гласуване чрез специализирано устройство за машинно гласуване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Закриване на изборния ден</vt:lpstr>
      <vt:lpstr>Презентация на PowerPoint</vt:lpstr>
      <vt:lpstr>Презентация на PowerPoint</vt:lpstr>
      <vt:lpstr>УСТАНОВЯВАНЕ НА РЕЗУЛТАТИТЕ ОТ ГЛАСУВАНЕТО И ПОПЪЛВАНЕ НА ПРОТОКОЛИТЕ НА СИК</vt:lpstr>
      <vt:lpstr>Презентация на PowerPoint</vt:lpstr>
      <vt:lpstr>Работи се задължително с черновите на протоколите!!! </vt:lpstr>
      <vt:lpstr>Презентация на PowerPoint</vt:lpstr>
      <vt:lpstr>Действителен глас /бюлетина/ без отбелязано предпочитание /преференция</vt:lpstr>
      <vt:lpstr>Действителен глас /бюлетина/ без отбелязано предпочитание /преференция</vt:lpstr>
      <vt:lpstr>Действителен глас /бюлетина/ без отбелязано предпочитание /преференция</vt:lpstr>
      <vt:lpstr>Действителен глас /бюлетина/ без отбелязано предпочитание /преференция</vt:lpstr>
      <vt:lpstr>Действителен глас /бюлетина/ с отбелязано предпочитание /преференция</vt:lpstr>
      <vt:lpstr>Действителен глас /бюлетина/ с отбелязано предпочитание /преференция</vt:lpstr>
      <vt:lpstr>Действителен глас /бюлетина/ с отбелязано предпочитание /преференция</vt:lpstr>
      <vt:lpstr>Презентация на PowerPoint</vt:lpstr>
      <vt:lpstr>Недействителен глас /бюлетина/</vt:lpstr>
      <vt:lpstr>Недействителен глас /бюлетина/</vt:lpstr>
      <vt:lpstr>Недействителен глас /бюлетина/</vt:lpstr>
      <vt:lpstr>Недействителен глас /бюлетина/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т. 3 = или &lt; т. 1 + т. 2 </vt:lpstr>
      <vt:lpstr>А = по т. 4 + т. 5 </vt:lpstr>
      <vt:lpstr>Презентация на PowerPoint</vt:lpstr>
      <vt:lpstr>Презентация на PowerPoint</vt:lpstr>
      <vt:lpstr>т. 8 = числата по т. 10 + „без преференции“ Пример: </vt:lpstr>
      <vt:lpstr>Внимание!!!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Контроли:</vt:lpstr>
      <vt:lpstr>Важно!!!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т. 1 = „а“ + „б“ </vt:lpstr>
      <vt:lpstr>т. 3 = или &lt;  т. 1 + т. 2 </vt:lpstr>
      <vt:lpstr>т. 3 = т. 5 + т. 11 </vt:lpstr>
      <vt:lpstr>А = т. 4 + т. 5 </vt:lpstr>
      <vt:lpstr>т. 9 = т. 8 </vt:lpstr>
      <vt:lpstr>т. 5 = т. 6 + т. 7 + т. 9</vt:lpstr>
      <vt:lpstr>т. 8 = т. 10 + „без преференции“ </vt:lpstr>
      <vt:lpstr>т. 14 = т. 13 </vt:lpstr>
      <vt:lpstr>т. 11 = т. 12 + т. 14 </vt:lpstr>
      <vt:lpstr>т. 13 = т. 15 + „без преференции“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Контроли:</vt:lpstr>
      <vt:lpstr>Копиране на протоколите на СИК</vt:lpstr>
      <vt:lpstr>Презентация на PowerPoint</vt:lpstr>
      <vt:lpstr>ДЕЙСТВИЯ НА СИК СЛЕД ПОПЪЛВАНЕ НА ПРОТОКОЛИТЕ</vt:lpstr>
      <vt:lpstr>Б. „Плик № 2-ЕП/НС – Протоколи на СИК № ……“ СИК поставят: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Предаване на специализираното устройство за машинно гласуване</vt:lpstr>
      <vt:lpstr>Транспортиране на изборните книжа и материали след обявяване на резултатите от гласуването в секцията </vt:lpstr>
      <vt:lpstr>Приемане и обработка на секционните протоколи от РИК</vt:lpstr>
      <vt:lpstr>Презентация на PowerPoint</vt:lpstr>
      <vt:lpstr>ЛИЦА, КОИТО ИМАТ ПРАВО ДА ПРИСЪСТВАТ ПО ВРЕМЕ НА РАБОТАТА НА СИК В ПРЕДИЗБОРНИЯ И ИЗБОРНИЯ ДЕН. ЛЕГИТИМАЦИЯ И ОТЛИЧИТЕЛНИ ЗНАЦИ </vt:lpstr>
      <vt:lpstr>Легитимация и отличителни знаци: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Rik-3</dc:creator>
  <cp:lastModifiedBy>Rik-3</cp:lastModifiedBy>
  <cp:revision>240</cp:revision>
  <dcterms:created xsi:type="dcterms:W3CDTF">2024-05-17T13:03:51Z</dcterms:created>
  <dcterms:modified xsi:type="dcterms:W3CDTF">2024-05-31T11:55:34Z</dcterms:modified>
</cp:coreProperties>
</file>